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464" r:id="rId5"/>
    <p:sldId id="258" r:id="rId6"/>
    <p:sldId id="259" r:id="rId7"/>
    <p:sldId id="261" r:id="rId8"/>
    <p:sldId id="508" r:id="rId9"/>
    <p:sldId id="509" r:id="rId10"/>
    <p:sldId id="510" r:id="rId11"/>
    <p:sldId id="512" r:id="rId12"/>
    <p:sldId id="602" r:id="rId13"/>
    <p:sldId id="507" r:id="rId14"/>
    <p:sldId id="515" r:id="rId15"/>
    <p:sldId id="516" r:id="rId16"/>
    <p:sldId id="583" r:id="rId17"/>
    <p:sldId id="517" r:id="rId18"/>
    <p:sldId id="609" r:id="rId19"/>
    <p:sldId id="518" r:id="rId20"/>
    <p:sldId id="519" r:id="rId21"/>
    <p:sldId id="520" r:id="rId22"/>
    <p:sldId id="521" r:id="rId23"/>
    <p:sldId id="522" r:id="rId24"/>
    <p:sldId id="514" r:id="rId25"/>
    <p:sldId id="611" r:id="rId26"/>
    <p:sldId id="523" r:id="rId27"/>
    <p:sldId id="610" r:id="rId28"/>
    <p:sldId id="628" r:id="rId29"/>
    <p:sldId id="524" r:id="rId30"/>
    <p:sldId id="525" r:id="rId31"/>
    <p:sldId id="511" r:id="rId32"/>
    <p:sldId id="603" r:id="rId33"/>
    <p:sldId id="526" r:id="rId34"/>
    <p:sldId id="527" r:id="rId35"/>
    <p:sldId id="528" r:id="rId36"/>
    <p:sldId id="579" r:id="rId37"/>
    <p:sldId id="575" r:id="rId38"/>
    <p:sldId id="576" r:id="rId39"/>
    <p:sldId id="577" r:id="rId40"/>
    <p:sldId id="578" r:id="rId41"/>
    <p:sldId id="612" r:id="rId42"/>
    <p:sldId id="613" r:id="rId43"/>
    <p:sldId id="529" r:id="rId44"/>
    <p:sldId id="580" r:id="rId45"/>
    <p:sldId id="530" r:id="rId46"/>
    <p:sldId id="581" r:id="rId47"/>
    <p:sldId id="582" r:id="rId48"/>
    <p:sldId id="532" r:id="rId49"/>
    <p:sldId id="584" r:id="rId50"/>
    <p:sldId id="608" r:id="rId51"/>
    <p:sldId id="534" r:id="rId52"/>
    <p:sldId id="535" r:id="rId53"/>
    <p:sldId id="627" r:id="rId54"/>
    <p:sldId id="536" r:id="rId55"/>
    <p:sldId id="537" r:id="rId56"/>
    <p:sldId id="538" r:id="rId57"/>
    <p:sldId id="539" r:id="rId58"/>
    <p:sldId id="604" r:id="rId59"/>
    <p:sldId id="540" r:id="rId60"/>
    <p:sldId id="541" r:id="rId61"/>
    <p:sldId id="617" r:id="rId62"/>
    <p:sldId id="618" r:id="rId63"/>
    <p:sldId id="589" r:id="rId64"/>
    <p:sldId id="588" r:id="rId65"/>
    <p:sldId id="591" r:id="rId66"/>
    <p:sldId id="592" r:id="rId67"/>
    <p:sldId id="544" r:id="rId68"/>
    <p:sldId id="554" r:id="rId69"/>
    <p:sldId id="545" r:id="rId70"/>
    <p:sldId id="594" r:id="rId71"/>
    <p:sldId id="595" r:id="rId72"/>
    <p:sldId id="596" r:id="rId73"/>
    <p:sldId id="546" r:id="rId74"/>
    <p:sldId id="556" r:id="rId75"/>
    <p:sldId id="555" r:id="rId76"/>
    <p:sldId id="547" r:id="rId77"/>
    <p:sldId id="598" r:id="rId78"/>
    <p:sldId id="548" r:id="rId79"/>
    <p:sldId id="549" r:id="rId80"/>
    <p:sldId id="550" r:id="rId81"/>
    <p:sldId id="552" r:id="rId82"/>
    <p:sldId id="605" r:id="rId83"/>
    <p:sldId id="558" r:id="rId84"/>
    <p:sldId id="614" r:id="rId85"/>
    <p:sldId id="560" r:id="rId86"/>
    <p:sldId id="559" r:id="rId87"/>
    <p:sldId id="601" r:id="rId88"/>
    <p:sldId id="561" r:id="rId89"/>
    <p:sldId id="615" r:id="rId90"/>
    <p:sldId id="619" r:id="rId91"/>
    <p:sldId id="620" r:id="rId92"/>
    <p:sldId id="622" r:id="rId93"/>
    <p:sldId id="623" r:id="rId94"/>
    <p:sldId id="624" r:id="rId95"/>
    <p:sldId id="562" r:id="rId96"/>
    <p:sldId id="606" r:id="rId97"/>
    <p:sldId id="563" r:id="rId98"/>
    <p:sldId id="564" r:id="rId99"/>
    <p:sldId id="565" r:id="rId100"/>
    <p:sldId id="566" r:id="rId101"/>
    <p:sldId id="568" r:id="rId102"/>
    <p:sldId id="567" r:id="rId103"/>
    <p:sldId id="569" r:id="rId104"/>
    <p:sldId id="626" r:id="rId105"/>
    <p:sldId id="570" r:id="rId106"/>
    <p:sldId id="373" r:id="rId107"/>
    <p:sldId id="438" r:id="rId10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bie pence" initials="dp" lastIdx="4" clrIdx="0">
    <p:extLst/>
  </p:cmAuthor>
  <p:cmAuthor id="2" name="Pence, Debbie [KHPA]" initials="PD" lastIdx="13" clrIdx="1"/>
  <p:cmAuthor id="3" name="armiller" initials="am" lastIdx="24" clrIdx="2"/>
  <p:cmAuthor id="4" name="Allison Miller" initials="AM" lastIdx="1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F1A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7657" autoAdjust="0"/>
  </p:normalViewPr>
  <p:slideViewPr>
    <p:cSldViewPr>
      <p:cViewPr>
        <p:scale>
          <a:sx n="110" d="100"/>
          <a:sy n="110" d="100"/>
        </p:scale>
        <p:origin x="-1620" y="36"/>
      </p:cViewPr>
      <p:guideLst>
        <p:guide orient="horz" pos="2160"/>
        <p:guide pos="2880"/>
      </p:guideLst>
    </p:cSldViewPr>
  </p:slideViewPr>
  <p:outlineViewPr>
    <p:cViewPr>
      <p:scale>
        <a:sx n="33" d="100"/>
        <a:sy n="33" d="100"/>
      </p:scale>
      <p:origin x="0" y="18654"/>
    </p:cViewPr>
  </p:outlineViewPr>
  <p:notesTextViewPr>
    <p:cViewPr>
      <p:scale>
        <a:sx n="1" d="1"/>
        <a:sy n="1" d="1"/>
      </p:scale>
      <p:origin x="0" y="0"/>
    </p:cViewPr>
  </p:notesTextViewPr>
  <p:sorterViewPr>
    <p:cViewPr>
      <p:scale>
        <a:sx n="100" d="100"/>
        <a:sy n="100" d="100"/>
      </p:scale>
      <p:origin x="0" y="11838"/>
    </p:cViewPr>
  </p:sorterViewPr>
  <p:notesViewPr>
    <p:cSldViewPr>
      <p:cViewPr varScale="1">
        <p:scale>
          <a:sx n="86" d="100"/>
          <a:sy n="86" d="100"/>
        </p:scale>
        <p:origin x="-312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handoutMaster" Target="handoutMasters/handoutMaster1.xml"/><Relationship Id="rId115"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525AA-382A-4819-ADEB-F8072E61566C}"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n-US"/>
        </a:p>
      </dgm:t>
    </dgm:pt>
    <dgm:pt modelId="{5D693195-CD71-4F8B-A62E-C27795F1A3AA}">
      <dgm:prSet phldrT="[Text]"/>
      <dgm:spPr>
        <a:solidFill>
          <a:srgbClr val="002569"/>
        </a:solidFill>
        <a:ln>
          <a:solidFill>
            <a:srgbClr val="002569"/>
          </a:solidFill>
        </a:ln>
      </dgm:spPr>
      <dgm:t>
        <a:bodyPr/>
        <a:lstStyle/>
        <a:p>
          <a:r>
            <a:rPr lang="en-US" dirty="0" smtClean="0"/>
            <a:t>Check Eligibility </a:t>
          </a:r>
          <a:endParaRPr lang="en-US" dirty="0"/>
        </a:p>
      </dgm:t>
    </dgm:pt>
    <dgm:pt modelId="{B4344FBE-FFFC-4F32-A1C4-25CFAE2CFD7E}" type="parTrans" cxnId="{FF6A1717-400C-41E5-9A2A-E6D7A967245B}">
      <dgm:prSet/>
      <dgm:spPr/>
      <dgm:t>
        <a:bodyPr/>
        <a:lstStyle/>
        <a:p>
          <a:endParaRPr lang="en-US"/>
        </a:p>
      </dgm:t>
    </dgm:pt>
    <dgm:pt modelId="{120C78C9-A3FA-4CA2-8F34-7F901883F285}" type="sibTrans" cxnId="{FF6A1717-400C-41E5-9A2A-E6D7A967245B}">
      <dgm:prSet/>
      <dgm:spPr/>
      <dgm:t>
        <a:bodyPr/>
        <a:lstStyle/>
        <a:p>
          <a:endParaRPr lang="en-US"/>
        </a:p>
      </dgm:t>
    </dgm:pt>
    <dgm:pt modelId="{5D5B73CD-7F97-4EA3-82C2-27F2ADF981C9}">
      <dgm:prSet phldrT="[Text]" custT="1"/>
      <dgm:spPr>
        <a:ln>
          <a:solidFill>
            <a:srgbClr val="F1AD02"/>
          </a:solidFill>
        </a:ln>
      </dgm:spPr>
      <dgm:t>
        <a:bodyPr/>
        <a:lstStyle/>
        <a:p>
          <a:r>
            <a:rPr lang="en-US" sz="1400" dirty="0" smtClean="0"/>
            <a:t>A self-assessment to check for potential eligibility.</a:t>
          </a:r>
          <a:endParaRPr lang="en-US" sz="1400" dirty="0"/>
        </a:p>
      </dgm:t>
    </dgm:pt>
    <dgm:pt modelId="{AEFE61E5-E0CC-4629-AA29-83DF6044AA04}" type="parTrans" cxnId="{EA93D394-1478-488B-800C-FAA0B32E2AD8}">
      <dgm:prSet/>
      <dgm:spPr/>
      <dgm:t>
        <a:bodyPr/>
        <a:lstStyle/>
        <a:p>
          <a:endParaRPr lang="en-US"/>
        </a:p>
      </dgm:t>
    </dgm:pt>
    <dgm:pt modelId="{593A2C58-534D-473E-B6C5-360E2CE99F9D}" type="sibTrans" cxnId="{EA93D394-1478-488B-800C-FAA0B32E2AD8}">
      <dgm:prSet/>
      <dgm:spPr/>
      <dgm:t>
        <a:bodyPr/>
        <a:lstStyle/>
        <a:p>
          <a:endParaRPr lang="en-US"/>
        </a:p>
      </dgm:t>
    </dgm:pt>
    <dgm:pt modelId="{13418449-F9BA-4309-93CE-CBB6020B20D1}">
      <dgm:prSet phldrT="[Text]"/>
      <dgm:spPr>
        <a:solidFill>
          <a:srgbClr val="002569"/>
        </a:solidFill>
      </dgm:spPr>
      <dgm:t>
        <a:bodyPr/>
        <a:lstStyle/>
        <a:p>
          <a:r>
            <a:rPr lang="en-US" dirty="0" smtClean="0"/>
            <a:t>Apply for Medical Assistance</a:t>
          </a:r>
          <a:endParaRPr lang="en-US" dirty="0"/>
        </a:p>
      </dgm:t>
    </dgm:pt>
    <dgm:pt modelId="{1367EECF-35B2-4931-8F5C-FD5F3B95CE16}" type="parTrans" cxnId="{BF213E91-C328-44CC-86B6-34A87E5B14EC}">
      <dgm:prSet/>
      <dgm:spPr/>
      <dgm:t>
        <a:bodyPr/>
        <a:lstStyle/>
        <a:p>
          <a:endParaRPr lang="en-US"/>
        </a:p>
      </dgm:t>
    </dgm:pt>
    <dgm:pt modelId="{B15516D8-5C59-4FAF-9A8F-1C19C02395D7}" type="sibTrans" cxnId="{BF213E91-C328-44CC-86B6-34A87E5B14EC}">
      <dgm:prSet/>
      <dgm:spPr/>
      <dgm:t>
        <a:bodyPr/>
        <a:lstStyle/>
        <a:p>
          <a:endParaRPr lang="en-US"/>
        </a:p>
      </dgm:t>
    </dgm:pt>
    <dgm:pt modelId="{4AE9F5E8-B78A-4272-833B-B0B0C2C4555A}">
      <dgm:prSet phldrT="[Text]" custT="1"/>
      <dgm:spPr>
        <a:ln>
          <a:solidFill>
            <a:srgbClr val="F1AD02"/>
          </a:solidFill>
        </a:ln>
      </dgm:spPr>
      <dgm:t>
        <a:bodyPr/>
        <a:lstStyle/>
        <a:p>
          <a:r>
            <a:rPr lang="en-US" sz="1400" dirty="0" smtClean="0"/>
            <a:t>Web-based application for all medical programs.</a:t>
          </a:r>
          <a:endParaRPr lang="en-US" sz="1400" dirty="0"/>
        </a:p>
      </dgm:t>
    </dgm:pt>
    <dgm:pt modelId="{FA0B81A3-7D15-4879-9054-5A7A9BC6274A}" type="parTrans" cxnId="{06C21129-3E1D-4644-A9D8-EA37CB3ECEEE}">
      <dgm:prSet/>
      <dgm:spPr/>
      <dgm:t>
        <a:bodyPr/>
        <a:lstStyle/>
        <a:p>
          <a:endParaRPr lang="en-US"/>
        </a:p>
      </dgm:t>
    </dgm:pt>
    <dgm:pt modelId="{ADBFBD6B-46B0-48CB-9E9D-C9BC09BD7C29}" type="sibTrans" cxnId="{06C21129-3E1D-4644-A9D8-EA37CB3ECEEE}">
      <dgm:prSet/>
      <dgm:spPr/>
      <dgm:t>
        <a:bodyPr/>
        <a:lstStyle/>
        <a:p>
          <a:endParaRPr lang="en-US"/>
        </a:p>
      </dgm:t>
    </dgm:pt>
    <dgm:pt modelId="{40268B9F-19A8-44E7-963D-FB0A338B5F73}">
      <dgm:prSet phldrT="[Text]"/>
      <dgm:spPr>
        <a:solidFill>
          <a:srgbClr val="002569"/>
        </a:solidFill>
      </dgm:spPr>
      <dgm:t>
        <a:bodyPr/>
        <a:lstStyle/>
        <a:p>
          <a:r>
            <a:rPr lang="en-US" dirty="0" smtClean="0"/>
            <a:t>Access my KanCare</a:t>
          </a:r>
          <a:endParaRPr lang="en-US" dirty="0"/>
        </a:p>
      </dgm:t>
    </dgm:pt>
    <dgm:pt modelId="{85630F0A-DD81-4B89-A6DA-2C9FCE1C5FEC}" type="parTrans" cxnId="{57F13AEB-4DE4-4DC1-B94F-8BDC356BDA35}">
      <dgm:prSet/>
      <dgm:spPr/>
      <dgm:t>
        <a:bodyPr/>
        <a:lstStyle/>
        <a:p>
          <a:endParaRPr lang="en-US"/>
        </a:p>
      </dgm:t>
    </dgm:pt>
    <dgm:pt modelId="{AA83B019-769B-497C-9ACD-D4B5C291F82A}" type="sibTrans" cxnId="{57F13AEB-4DE4-4DC1-B94F-8BDC356BDA35}">
      <dgm:prSet/>
      <dgm:spPr/>
      <dgm:t>
        <a:bodyPr/>
        <a:lstStyle/>
        <a:p>
          <a:endParaRPr lang="en-US"/>
        </a:p>
      </dgm:t>
    </dgm:pt>
    <dgm:pt modelId="{E2725607-0D2C-4BAA-9468-847A595AC4BA}">
      <dgm:prSet phldrT="[Text]" custT="1"/>
      <dgm:spPr>
        <a:ln>
          <a:solidFill>
            <a:srgbClr val="F1AD02"/>
          </a:solidFill>
        </a:ln>
      </dgm:spPr>
      <dgm:t>
        <a:bodyPr/>
        <a:lstStyle/>
        <a:p>
          <a:r>
            <a:rPr lang="en-US" sz="1400" dirty="0" smtClean="0"/>
            <a:t>Access to submitted MCSSP applications.</a:t>
          </a:r>
          <a:endParaRPr lang="en-US" sz="1400" dirty="0"/>
        </a:p>
      </dgm:t>
    </dgm:pt>
    <dgm:pt modelId="{B461D003-9A85-4A0F-89B6-4FD6EAEC101A}" type="parTrans" cxnId="{79482289-8D7F-424E-A3D3-038F19D1F0E5}">
      <dgm:prSet/>
      <dgm:spPr/>
      <dgm:t>
        <a:bodyPr/>
        <a:lstStyle/>
        <a:p>
          <a:endParaRPr lang="en-US"/>
        </a:p>
      </dgm:t>
    </dgm:pt>
    <dgm:pt modelId="{FBE2BED9-DBCF-4CEF-8C7E-933CC2FBB0FD}" type="sibTrans" cxnId="{79482289-8D7F-424E-A3D3-038F19D1F0E5}">
      <dgm:prSet/>
      <dgm:spPr/>
      <dgm:t>
        <a:bodyPr/>
        <a:lstStyle/>
        <a:p>
          <a:endParaRPr lang="en-US"/>
        </a:p>
      </dgm:t>
    </dgm:pt>
    <dgm:pt modelId="{313EA6B0-1D7B-43F6-9E0F-BBF4B8102C08}" type="pres">
      <dgm:prSet presAssocID="{9B8525AA-382A-4819-ADEB-F8072E61566C}" presName="rootNode" presStyleCnt="0">
        <dgm:presLayoutVars>
          <dgm:chMax/>
          <dgm:chPref/>
          <dgm:dir/>
          <dgm:animLvl val="lvl"/>
        </dgm:presLayoutVars>
      </dgm:prSet>
      <dgm:spPr/>
      <dgm:t>
        <a:bodyPr/>
        <a:lstStyle/>
        <a:p>
          <a:endParaRPr lang="en-US"/>
        </a:p>
      </dgm:t>
    </dgm:pt>
    <dgm:pt modelId="{376D6D1D-01C4-41CB-A52A-B98FD9F8C48C}" type="pres">
      <dgm:prSet presAssocID="{5D693195-CD71-4F8B-A62E-C27795F1A3AA}" presName="composite" presStyleCnt="0"/>
      <dgm:spPr/>
    </dgm:pt>
    <dgm:pt modelId="{A8612C6D-544D-42CB-8B8A-4BB988BD9CA5}" type="pres">
      <dgm:prSet presAssocID="{5D693195-CD71-4F8B-A62E-C27795F1A3AA}" presName="ParentText" presStyleLbl="node1" presStyleIdx="0" presStyleCnt="3">
        <dgm:presLayoutVars>
          <dgm:chMax val="1"/>
          <dgm:chPref val="1"/>
          <dgm:bulletEnabled val="1"/>
        </dgm:presLayoutVars>
      </dgm:prSet>
      <dgm:spPr/>
      <dgm:t>
        <a:bodyPr/>
        <a:lstStyle/>
        <a:p>
          <a:endParaRPr lang="en-US"/>
        </a:p>
      </dgm:t>
    </dgm:pt>
    <dgm:pt modelId="{B392439E-D586-4830-949B-7F2E2D620A72}" type="pres">
      <dgm:prSet presAssocID="{5D693195-CD71-4F8B-A62E-C27795F1A3AA}" presName="Image"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41000" b="-41000"/>
          </a:stretch>
        </a:blipFill>
      </dgm:spPr>
    </dgm:pt>
    <dgm:pt modelId="{BB8A1160-32F5-44AB-A046-C9530D6C4CA9}" type="pres">
      <dgm:prSet presAssocID="{5D693195-CD71-4F8B-A62E-C27795F1A3AA}" presName="ChildText" presStyleLbl="fgAcc1" presStyleIdx="0" presStyleCnt="3" custScaleX="173983" custScaleY="65053" custLinFactNeighborX="25540" custLinFactNeighborY="23697">
        <dgm:presLayoutVars>
          <dgm:chMax val="0"/>
          <dgm:chPref val="0"/>
          <dgm:bulletEnabled val="1"/>
        </dgm:presLayoutVars>
      </dgm:prSet>
      <dgm:spPr/>
      <dgm:t>
        <a:bodyPr/>
        <a:lstStyle/>
        <a:p>
          <a:endParaRPr lang="en-US"/>
        </a:p>
      </dgm:t>
    </dgm:pt>
    <dgm:pt modelId="{910A155E-D79D-4B72-B6A8-F92AA73A6B8E}" type="pres">
      <dgm:prSet presAssocID="{120C78C9-A3FA-4CA2-8F34-7F901883F285}" presName="sibTrans" presStyleCnt="0"/>
      <dgm:spPr/>
    </dgm:pt>
    <dgm:pt modelId="{9B2DD2C8-E0FC-483C-A294-FD5F47292ABD}" type="pres">
      <dgm:prSet presAssocID="{13418449-F9BA-4309-93CE-CBB6020B20D1}" presName="composite" presStyleCnt="0"/>
      <dgm:spPr/>
    </dgm:pt>
    <dgm:pt modelId="{14625799-37CC-4B57-948D-DCF89960E658}" type="pres">
      <dgm:prSet presAssocID="{13418449-F9BA-4309-93CE-CBB6020B20D1}" presName="ParentText" presStyleLbl="node1" presStyleIdx="1" presStyleCnt="3">
        <dgm:presLayoutVars>
          <dgm:chMax val="1"/>
          <dgm:chPref val="1"/>
          <dgm:bulletEnabled val="1"/>
        </dgm:presLayoutVars>
      </dgm:prSet>
      <dgm:spPr/>
      <dgm:t>
        <a:bodyPr/>
        <a:lstStyle/>
        <a:p>
          <a:endParaRPr lang="en-US"/>
        </a:p>
      </dgm:t>
    </dgm:pt>
    <dgm:pt modelId="{6318A482-0686-4437-9384-2542A79AAFCE}" type="pres">
      <dgm:prSet presAssocID="{13418449-F9BA-4309-93CE-CBB6020B20D1}" presName="Image"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41000" b="-41000"/>
          </a:stretch>
        </a:blipFill>
      </dgm:spPr>
    </dgm:pt>
    <dgm:pt modelId="{CA659951-3D91-4A7F-A0F1-25CD1CDC1CA5}" type="pres">
      <dgm:prSet presAssocID="{13418449-F9BA-4309-93CE-CBB6020B20D1}" presName="ChildText" presStyleLbl="fgAcc1" presStyleIdx="1" presStyleCnt="3" custScaleX="225154" custScaleY="52851" custLinFactNeighborX="51770" custLinFactNeighborY="14833">
        <dgm:presLayoutVars>
          <dgm:chMax val="0"/>
          <dgm:chPref val="0"/>
          <dgm:bulletEnabled val="1"/>
        </dgm:presLayoutVars>
      </dgm:prSet>
      <dgm:spPr/>
      <dgm:t>
        <a:bodyPr/>
        <a:lstStyle/>
        <a:p>
          <a:endParaRPr lang="en-US"/>
        </a:p>
      </dgm:t>
    </dgm:pt>
    <dgm:pt modelId="{BBA2C05C-DE14-475E-A58E-64E4AF46B860}" type="pres">
      <dgm:prSet presAssocID="{B15516D8-5C59-4FAF-9A8F-1C19C02395D7}" presName="sibTrans" presStyleCnt="0"/>
      <dgm:spPr/>
    </dgm:pt>
    <dgm:pt modelId="{71BC2E8F-7F34-4A58-9E83-8A2E2398D86D}" type="pres">
      <dgm:prSet presAssocID="{40268B9F-19A8-44E7-963D-FB0A338B5F73}" presName="composite" presStyleCnt="0"/>
      <dgm:spPr/>
    </dgm:pt>
    <dgm:pt modelId="{DBC381CD-C7C6-45EC-A2C0-880956B0C013}" type="pres">
      <dgm:prSet presAssocID="{40268B9F-19A8-44E7-963D-FB0A338B5F73}" presName="ParentText" presStyleLbl="node1" presStyleIdx="2" presStyleCnt="3">
        <dgm:presLayoutVars>
          <dgm:chMax val="1"/>
          <dgm:chPref val="1"/>
          <dgm:bulletEnabled val="1"/>
        </dgm:presLayoutVars>
      </dgm:prSet>
      <dgm:spPr/>
      <dgm:t>
        <a:bodyPr/>
        <a:lstStyle/>
        <a:p>
          <a:endParaRPr lang="en-US"/>
        </a:p>
      </dgm:t>
    </dgm:pt>
    <dgm:pt modelId="{51F3EE77-58A4-4667-AFC8-9D0A4A2CF5F5}" type="pres">
      <dgm:prSet presAssocID="{40268B9F-19A8-44E7-963D-FB0A338B5F73}" presName="Image"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2000" b="-42000"/>
          </a:stretch>
        </a:blipFill>
      </dgm:spPr>
    </dgm:pt>
    <dgm:pt modelId="{D5D4425D-09B7-4817-B929-BC226C08681F}" type="pres">
      <dgm:prSet presAssocID="{40268B9F-19A8-44E7-963D-FB0A338B5F73}" presName="ChildText" presStyleLbl="fgAcc1" presStyleIdx="2" presStyleCnt="3" custScaleX="231622" custScaleY="50250" custLinFactNeighborX="70389" custLinFactNeighborY="41571">
        <dgm:presLayoutVars>
          <dgm:chMax val="0"/>
          <dgm:chPref val="0"/>
          <dgm:bulletEnabled val="1"/>
        </dgm:presLayoutVars>
      </dgm:prSet>
      <dgm:spPr/>
      <dgm:t>
        <a:bodyPr/>
        <a:lstStyle/>
        <a:p>
          <a:endParaRPr lang="en-US"/>
        </a:p>
      </dgm:t>
    </dgm:pt>
  </dgm:ptLst>
  <dgm:cxnLst>
    <dgm:cxn modelId="{57F13AEB-4DE4-4DC1-B94F-8BDC356BDA35}" srcId="{9B8525AA-382A-4819-ADEB-F8072E61566C}" destId="{40268B9F-19A8-44E7-963D-FB0A338B5F73}" srcOrd="2" destOrd="0" parTransId="{85630F0A-DD81-4B89-A6DA-2C9FCE1C5FEC}" sibTransId="{AA83B019-769B-497C-9ACD-D4B5C291F82A}"/>
    <dgm:cxn modelId="{BF213E91-C328-44CC-86B6-34A87E5B14EC}" srcId="{9B8525AA-382A-4819-ADEB-F8072E61566C}" destId="{13418449-F9BA-4309-93CE-CBB6020B20D1}" srcOrd="1" destOrd="0" parTransId="{1367EECF-35B2-4931-8F5C-FD5F3B95CE16}" sibTransId="{B15516D8-5C59-4FAF-9A8F-1C19C02395D7}"/>
    <dgm:cxn modelId="{06C21129-3E1D-4644-A9D8-EA37CB3ECEEE}" srcId="{13418449-F9BA-4309-93CE-CBB6020B20D1}" destId="{4AE9F5E8-B78A-4272-833B-B0B0C2C4555A}" srcOrd="0" destOrd="0" parTransId="{FA0B81A3-7D15-4879-9054-5A7A9BC6274A}" sibTransId="{ADBFBD6B-46B0-48CB-9E9D-C9BC09BD7C29}"/>
    <dgm:cxn modelId="{80577FFC-298B-4E16-B0A2-F682AFA85577}" type="presOf" srcId="{E2725607-0D2C-4BAA-9468-847A595AC4BA}" destId="{D5D4425D-09B7-4817-B929-BC226C08681F}" srcOrd="0" destOrd="0" presId="urn:microsoft.com/office/officeart/2008/layout/TitledPictureBlocks"/>
    <dgm:cxn modelId="{AB372D59-D626-41EF-9DF3-A32DC406B161}" type="presOf" srcId="{5D5B73CD-7F97-4EA3-82C2-27F2ADF981C9}" destId="{BB8A1160-32F5-44AB-A046-C9530D6C4CA9}" srcOrd="0" destOrd="0" presId="urn:microsoft.com/office/officeart/2008/layout/TitledPictureBlocks"/>
    <dgm:cxn modelId="{78B1685F-3A6C-4180-8A6E-A3D6BEC3E6B7}" type="presOf" srcId="{4AE9F5E8-B78A-4272-833B-B0B0C2C4555A}" destId="{CA659951-3D91-4A7F-A0F1-25CD1CDC1CA5}" srcOrd="0" destOrd="0" presId="urn:microsoft.com/office/officeart/2008/layout/TitledPictureBlocks"/>
    <dgm:cxn modelId="{CA599373-CFA2-4FCF-8AE6-064030CFCF02}" type="presOf" srcId="{13418449-F9BA-4309-93CE-CBB6020B20D1}" destId="{14625799-37CC-4B57-948D-DCF89960E658}" srcOrd="0" destOrd="0" presId="urn:microsoft.com/office/officeart/2008/layout/TitledPictureBlocks"/>
    <dgm:cxn modelId="{4A255FE9-A4E9-495C-9F09-542F53CD2F96}" type="presOf" srcId="{5D693195-CD71-4F8B-A62E-C27795F1A3AA}" destId="{A8612C6D-544D-42CB-8B8A-4BB988BD9CA5}" srcOrd="0" destOrd="0" presId="urn:microsoft.com/office/officeart/2008/layout/TitledPictureBlocks"/>
    <dgm:cxn modelId="{EA93D394-1478-488B-800C-FAA0B32E2AD8}" srcId="{5D693195-CD71-4F8B-A62E-C27795F1A3AA}" destId="{5D5B73CD-7F97-4EA3-82C2-27F2ADF981C9}" srcOrd="0" destOrd="0" parTransId="{AEFE61E5-E0CC-4629-AA29-83DF6044AA04}" sibTransId="{593A2C58-534D-473E-B6C5-360E2CE99F9D}"/>
    <dgm:cxn modelId="{79482289-8D7F-424E-A3D3-038F19D1F0E5}" srcId="{40268B9F-19A8-44E7-963D-FB0A338B5F73}" destId="{E2725607-0D2C-4BAA-9468-847A595AC4BA}" srcOrd="0" destOrd="0" parTransId="{B461D003-9A85-4A0F-89B6-4FD6EAEC101A}" sibTransId="{FBE2BED9-DBCF-4CEF-8C7E-933CC2FBB0FD}"/>
    <dgm:cxn modelId="{E6B53B6D-2EAE-4483-BD44-BCB4505037D7}" type="presOf" srcId="{9B8525AA-382A-4819-ADEB-F8072E61566C}" destId="{313EA6B0-1D7B-43F6-9E0F-BBF4B8102C08}" srcOrd="0" destOrd="0" presId="urn:microsoft.com/office/officeart/2008/layout/TitledPictureBlocks"/>
    <dgm:cxn modelId="{FF6A1717-400C-41E5-9A2A-E6D7A967245B}" srcId="{9B8525AA-382A-4819-ADEB-F8072E61566C}" destId="{5D693195-CD71-4F8B-A62E-C27795F1A3AA}" srcOrd="0" destOrd="0" parTransId="{B4344FBE-FFFC-4F32-A1C4-25CFAE2CFD7E}" sibTransId="{120C78C9-A3FA-4CA2-8F34-7F901883F285}"/>
    <dgm:cxn modelId="{AE406B66-9768-41B1-A52E-50E2210B5B8C}" type="presOf" srcId="{40268B9F-19A8-44E7-963D-FB0A338B5F73}" destId="{DBC381CD-C7C6-45EC-A2C0-880956B0C013}" srcOrd="0" destOrd="0" presId="urn:microsoft.com/office/officeart/2008/layout/TitledPictureBlocks"/>
    <dgm:cxn modelId="{0B62AEF7-F1A8-45A2-873C-8D76495FE143}" type="presParOf" srcId="{313EA6B0-1D7B-43F6-9E0F-BBF4B8102C08}" destId="{376D6D1D-01C4-41CB-A52A-B98FD9F8C48C}" srcOrd="0" destOrd="0" presId="urn:microsoft.com/office/officeart/2008/layout/TitledPictureBlocks"/>
    <dgm:cxn modelId="{107E70CF-CF99-43F8-B1F6-BC61CAECE421}" type="presParOf" srcId="{376D6D1D-01C4-41CB-A52A-B98FD9F8C48C}" destId="{A8612C6D-544D-42CB-8B8A-4BB988BD9CA5}" srcOrd="0" destOrd="0" presId="urn:microsoft.com/office/officeart/2008/layout/TitledPictureBlocks"/>
    <dgm:cxn modelId="{DE8A4476-FB4C-4104-B723-BDC60619EE06}" type="presParOf" srcId="{376D6D1D-01C4-41CB-A52A-B98FD9F8C48C}" destId="{B392439E-D586-4830-949B-7F2E2D620A72}" srcOrd="1" destOrd="0" presId="urn:microsoft.com/office/officeart/2008/layout/TitledPictureBlocks"/>
    <dgm:cxn modelId="{14DCD370-6C46-4DD7-AFCD-731547E8B5D6}" type="presParOf" srcId="{376D6D1D-01C4-41CB-A52A-B98FD9F8C48C}" destId="{BB8A1160-32F5-44AB-A046-C9530D6C4CA9}" srcOrd="2" destOrd="0" presId="urn:microsoft.com/office/officeart/2008/layout/TitledPictureBlocks"/>
    <dgm:cxn modelId="{CD063A44-EB30-4FF7-8766-18F0EE77DC4C}" type="presParOf" srcId="{313EA6B0-1D7B-43F6-9E0F-BBF4B8102C08}" destId="{910A155E-D79D-4B72-B6A8-F92AA73A6B8E}" srcOrd="1" destOrd="0" presId="urn:microsoft.com/office/officeart/2008/layout/TitledPictureBlocks"/>
    <dgm:cxn modelId="{D464BB7A-C1B7-41E2-9521-DD24FBE8E112}" type="presParOf" srcId="{313EA6B0-1D7B-43F6-9E0F-BBF4B8102C08}" destId="{9B2DD2C8-E0FC-483C-A294-FD5F47292ABD}" srcOrd="2" destOrd="0" presId="urn:microsoft.com/office/officeart/2008/layout/TitledPictureBlocks"/>
    <dgm:cxn modelId="{D496D4CA-DDDB-4DE5-A2A2-993A5BA620E7}" type="presParOf" srcId="{9B2DD2C8-E0FC-483C-A294-FD5F47292ABD}" destId="{14625799-37CC-4B57-948D-DCF89960E658}" srcOrd="0" destOrd="0" presId="urn:microsoft.com/office/officeart/2008/layout/TitledPictureBlocks"/>
    <dgm:cxn modelId="{14807F72-F027-4B1D-8851-8D3BB0CEA725}" type="presParOf" srcId="{9B2DD2C8-E0FC-483C-A294-FD5F47292ABD}" destId="{6318A482-0686-4437-9384-2542A79AAFCE}" srcOrd="1" destOrd="0" presId="urn:microsoft.com/office/officeart/2008/layout/TitledPictureBlocks"/>
    <dgm:cxn modelId="{D03A5466-96FF-4979-BF6D-24B83E5C52A6}" type="presParOf" srcId="{9B2DD2C8-E0FC-483C-A294-FD5F47292ABD}" destId="{CA659951-3D91-4A7F-A0F1-25CD1CDC1CA5}" srcOrd="2" destOrd="0" presId="urn:microsoft.com/office/officeart/2008/layout/TitledPictureBlocks"/>
    <dgm:cxn modelId="{E2EED55B-692E-44EE-8F41-BD29A9C521B5}" type="presParOf" srcId="{313EA6B0-1D7B-43F6-9E0F-BBF4B8102C08}" destId="{BBA2C05C-DE14-475E-A58E-64E4AF46B860}" srcOrd="3" destOrd="0" presId="urn:microsoft.com/office/officeart/2008/layout/TitledPictureBlocks"/>
    <dgm:cxn modelId="{BF2BCD08-7D21-473E-9E36-2E545E617F7D}" type="presParOf" srcId="{313EA6B0-1D7B-43F6-9E0F-BBF4B8102C08}" destId="{71BC2E8F-7F34-4A58-9E83-8A2E2398D86D}" srcOrd="4" destOrd="0" presId="urn:microsoft.com/office/officeart/2008/layout/TitledPictureBlocks"/>
    <dgm:cxn modelId="{6AE7DCE2-83C8-4121-90F8-545F8970E698}" type="presParOf" srcId="{71BC2E8F-7F34-4A58-9E83-8A2E2398D86D}" destId="{DBC381CD-C7C6-45EC-A2C0-880956B0C013}" srcOrd="0" destOrd="0" presId="urn:microsoft.com/office/officeart/2008/layout/TitledPictureBlocks"/>
    <dgm:cxn modelId="{A15C8BBD-93DB-464C-B7C7-A8B50BE18482}" type="presParOf" srcId="{71BC2E8F-7F34-4A58-9E83-8A2E2398D86D}" destId="{51F3EE77-58A4-4667-AFC8-9D0A4A2CF5F5}" srcOrd="1" destOrd="0" presId="urn:microsoft.com/office/officeart/2008/layout/TitledPictureBlocks"/>
    <dgm:cxn modelId="{CA8E8AEA-0455-45A1-AFC2-AE55F69BDB69}" type="presParOf" srcId="{71BC2E8F-7F34-4A58-9E83-8A2E2398D86D}" destId="{D5D4425D-09B7-4817-B929-BC226C08681F}"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B96BB9-63FE-4F28-9750-FC77FA0579F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16E8B2C-6B3E-42C0-9E41-E271114FF81F}">
      <dgm:prSet phldrT="[Text]" custT="1"/>
      <dgm:spPr>
        <a:solidFill>
          <a:srgbClr val="F1AD02"/>
        </a:solidFill>
      </dgm:spPr>
      <dgm:t>
        <a:bodyPr/>
        <a:lstStyle/>
        <a:p>
          <a:pPr algn="ctr"/>
          <a:r>
            <a:rPr lang="en-US" sz="1600" dirty="0" smtClean="0"/>
            <a:t>QE Staff may not have access to all of the PE Tools. </a:t>
          </a:r>
          <a:endParaRPr lang="en-US" sz="1600" dirty="0"/>
        </a:p>
      </dgm:t>
    </dgm:pt>
    <dgm:pt modelId="{953A9199-A469-4D5B-A289-323DAD74DA43}" type="parTrans" cxnId="{8BE2087C-CACC-4BC8-9E52-CF90B7E10DF7}">
      <dgm:prSet/>
      <dgm:spPr/>
      <dgm:t>
        <a:bodyPr/>
        <a:lstStyle/>
        <a:p>
          <a:endParaRPr lang="en-US"/>
        </a:p>
      </dgm:t>
    </dgm:pt>
    <dgm:pt modelId="{70FCF240-E73C-4EB1-9A98-16CA5DE0B993}" type="sibTrans" cxnId="{8BE2087C-CACC-4BC8-9E52-CF90B7E10DF7}">
      <dgm:prSet/>
      <dgm:spPr/>
      <dgm:t>
        <a:bodyPr/>
        <a:lstStyle/>
        <a:p>
          <a:endParaRPr lang="en-US"/>
        </a:p>
      </dgm:t>
    </dgm:pt>
    <dgm:pt modelId="{4C4E224E-174E-41E2-8289-B216B86EB4E9}">
      <dgm:prSet phldrT="[Text]" custT="1"/>
      <dgm:spPr>
        <a:solidFill>
          <a:srgbClr val="F1AD02"/>
        </a:solidFill>
      </dgm:spPr>
      <dgm:t>
        <a:bodyPr/>
        <a:lstStyle/>
        <a:p>
          <a:r>
            <a:rPr lang="en-US" sz="1600" dirty="0" smtClean="0"/>
            <a:t>The PE Adult Tool will only be provided to approved hospitals. </a:t>
          </a:r>
          <a:endParaRPr lang="en-US" sz="1600" dirty="0"/>
        </a:p>
      </dgm:t>
    </dgm:pt>
    <dgm:pt modelId="{5FBEBC48-76B0-471A-A1F8-665373AE379E}" type="parTrans" cxnId="{E9F2AE59-FD85-4E0B-8E92-8EB203776DBC}">
      <dgm:prSet/>
      <dgm:spPr/>
      <dgm:t>
        <a:bodyPr/>
        <a:lstStyle/>
        <a:p>
          <a:endParaRPr lang="en-US"/>
        </a:p>
      </dgm:t>
    </dgm:pt>
    <dgm:pt modelId="{6BB62C34-3E1F-4227-8E5D-3615D30DE100}" type="sibTrans" cxnId="{E9F2AE59-FD85-4E0B-8E92-8EB203776DBC}">
      <dgm:prSet/>
      <dgm:spPr/>
      <dgm:t>
        <a:bodyPr/>
        <a:lstStyle/>
        <a:p>
          <a:endParaRPr lang="en-US"/>
        </a:p>
      </dgm:t>
    </dgm:pt>
    <dgm:pt modelId="{3FCF65BD-B7BA-4DB5-8EF5-B84D3D030AA1}">
      <dgm:prSet phldrT="[Text]" custT="1"/>
      <dgm:spPr>
        <a:solidFill>
          <a:srgbClr val="F1AD02"/>
        </a:solidFill>
      </dgm:spPr>
      <dgm:t>
        <a:bodyPr/>
        <a:lstStyle/>
        <a:p>
          <a:r>
            <a:rPr lang="en-US" sz="1600" dirty="0" smtClean="0"/>
            <a:t>In most situations, all family members should be on the same PE case. </a:t>
          </a:r>
          <a:endParaRPr lang="en-US" sz="1600" dirty="0"/>
        </a:p>
      </dgm:t>
    </dgm:pt>
    <dgm:pt modelId="{BD4CA9F7-B107-4844-BCED-5F1CB1B1B173}" type="parTrans" cxnId="{89BFF22F-50E2-453B-9AD1-B914F89B5975}">
      <dgm:prSet/>
      <dgm:spPr/>
      <dgm:t>
        <a:bodyPr/>
        <a:lstStyle/>
        <a:p>
          <a:endParaRPr lang="en-US"/>
        </a:p>
      </dgm:t>
    </dgm:pt>
    <dgm:pt modelId="{A02E74A7-DFE9-4BEC-9279-0E6F57B3A92B}" type="sibTrans" cxnId="{89BFF22F-50E2-453B-9AD1-B914F89B5975}">
      <dgm:prSet/>
      <dgm:spPr/>
      <dgm:t>
        <a:bodyPr/>
        <a:lstStyle/>
        <a:p>
          <a:endParaRPr lang="en-US"/>
        </a:p>
      </dgm:t>
    </dgm:pt>
    <dgm:pt modelId="{FDBCD5A7-E765-4535-B55F-3C14315A0EF0}">
      <dgm:prSet phldrT="[Text]" custT="1"/>
      <dgm:spPr>
        <a:solidFill>
          <a:srgbClr val="F1AD02"/>
        </a:solidFill>
      </dgm:spPr>
      <dgm:t>
        <a:bodyPr/>
        <a:lstStyle/>
        <a:p>
          <a:r>
            <a:rPr lang="en-US" sz="1600" dirty="0" smtClean="0"/>
            <a:t>Navigate between the Tools to complete determinations for all family members. </a:t>
          </a:r>
          <a:endParaRPr lang="en-US" sz="1600" dirty="0"/>
        </a:p>
      </dgm:t>
    </dgm:pt>
    <dgm:pt modelId="{F429EA0C-31D1-4AC2-8960-B1036DBC0CA9}" type="parTrans" cxnId="{FBCD6E4C-4589-4B73-9581-4994FD75B540}">
      <dgm:prSet/>
      <dgm:spPr/>
      <dgm:t>
        <a:bodyPr/>
        <a:lstStyle/>
        <a:p>
          <a:endParaRPr lang="en-US"/>
        </a:p>
      </dgm:t>
    </dgm:pt>
    <dgm:pt modelId="{F431DF07-6CD9-4CE1-AC2D-EE2DE1E1FCA8}" type="sibTrans" cxnId="{FBCD6E4C-4589-4B73-9581-4994FD75B540}">
      <dgm:prSet/>
      <dgm:spPr/>
      <dgm:t>
        <a:bodyPr/>
        <a:lstStyle/>
        <a:p>
          <a:endParaRPr lang="en-US"/>
        </a:p>
      </dgm:t>
    </dgm:pt>
    <dgm:pt modelId="{DBA2FEB1-B9DE-457E-8965-976701500185}">
      <dgm:prSet phldrT="[Text]" custT="1"/>
      <dgm:spPr>
        <a:solidFill>
          <a:srgbClr val="F1AD02"/>
        </a:solidFill>
      </dgm:spPr>
      <dgm:t>
        <a:bodyPr/>
        <a:lstStyle/>
        <a:p>
          <a:r>
            <a:rPr lang="en-US" sz="1600" dirty="0" smtClean="0"/>
            <a:t>When multiple family members apply for PE the Tools must be completed in a specific order.  </a:t>
          </a:r>
          <a:endParaRPr lang="en-US" sz="1600" dirty="0"/>
        </a:p>
      </dgm:t>
    </dgm:pt>
    <dgm:pt modelId="{E2DB1808-C807-40A5-868B-320CF532A208}" type="parTrans" cxnId="{5D497D3B-880F-4FF5-8797-26BDEA78A7CE}">
      <dgm:prSet/>
      <dgm:spPr/>
      <dgm:t>
        <a:bodyPr/>
        <a:lstStyle/>
        <a:p>
          <a:endParaRPr lang="en-US"/>
        </a:p>
      </dgm:t>
    </dgm:pt>
    <dgm:pt modelId="{6A8265FF-DB1E-4D6E-937D-D73B1A04A0A4}" type="sibTrans" cxnId="{5D497D3B-880F-4FF5-8797-26BDEA78A7CE}">
      <dgm:prSet/>
      <dgm:spPr/>
      <dgm:t>
        <a:bodyPr/>
        <a:lstStyle/>
        <a:p>
          <a:endParaRPr lang="en-US"/>
        </a:p>
      </dgm:t>
    </dgm:pt>
    <dgm:pt modelId="{1E3F5350-68DF-4CB5-BF31-D11F2C356B4E}">
      <dgm:prSet custT="1"/>
      <dgm:spPr>
        <a:solidFill>
          <a:srgbClr val="F1AD02"/>
        </a:solidFill>
      </dgm:spPr>
      <dgm:t>
        <a:bodyPr/>
        <a:lstStyle/>
        <a:p>
          <a:r>
            <a:rPr lang="en-US" sz="1600" dirty="0" smtClean="0"/>
            <a:t>The order to follow when using multiple Tools for a single household is </a:t>
          </a:r>
        </a:p>
        <a:p>
          <a:r>
            <a:rPr lang="en-US" sz="1600" dirty="0" smtClean="0"/>
            <a:t>PE Adult &gt; PE PW &gt; PE CH </a:t>
          </a:r>
          <a:endParaRPr lang="en-US" sz="1600" dirty="0"/>
        </a:p>
      </dgm:t>
    </dgm:pt>
    <dgm:pt modelId="{B9D0E0C8-4CCC-4A50-A55D-32392562387A}" type="parTrans" cxnId="{C63193BF-A91A-4453-8E1A-C3DED031BE7C}">
      <dgm:prSet/>
      <dgm:spPr/>
      <dgm:t>
        <a:bodyPr/>
        <a:lstStyle/>
        <a:p>
          <a:endParaRPr lang="en-US"/>
        </a:p>
      </dgm:t>
    </dgm:pt>
    <dgm:pt modelId="{670072C7-3E0A-4273-9FFF-0316A8879F61}" type="sibTrans" cxnId="{C63193BF-A91A-4453-8E1A-C3DED031BE7C}">
      <dgm:prSet/>
      <dgm:spPr/>
      <dgm:t>
        <a:bodyPr/>
        <a:lstStyle/>
        <a:p>
          <a:endParaRPr lang="en-US"/>
        </a:p>
      </dgm:t>
    </dgm:pt>
    <dgm:pt modelId="{A6BF6D73-8EC6-4930-A3D1-F65C92C375A2}">
      <dgm:prSet custT="1"/>
      <dgm:spPr>
        <a:solidFill>
          <a:srgbClr val="F1AD02"/>
        </a:solidFill>
      </dgm:spPr>
      <dgm:t>
        <a:bodyPr/>
        <a:lstStyle/>
        <a:p>
          <a:r>
            <a:rPr lang="en-US" sz="1600" dirty="0" smtClean="0"/>
            <a:t>A Primary Applicant is needed for all PE Tools. </a:t>
          </a:r>
          <a:endParaRPr lang="en-US" sz="1600" dirty="0"/>
        </a:p>
      </dgm:t>
    </dgm:pt>
    <dgm:pt modelId="{186F2FF5-94CF-4406-B723-AC5B0425F908}" type="parTrans" cxnId="{E149B137-8613-4D28-9908-AF24BDA93959}">
      <dgm:prSet/>
      <dgm:spPr/>
      <dgm:t>
        <a:bodyPr/>
        <a:lstStyle/>
        <a:p>
          <a:endParaRPr lang="en-US"/>
        </a:p>
      </dgm:t>
    </dgm:pt>
    <dgm:pt modelId="{2F9177C2-7CC4-469D-9002-DC7F3F4FE849}" type="sibTrans" cxnId="{E149B137-8613-4D28-9908-AF24BDA93959}">
      <dgm:prSet/>
      <dgm:spPr/>
      <dgm:t>
        <a:bodyPr/>
        <a:lstStyle/>
        <a:p>
          <a:endParaRPr lang="en-US"/>
        </a:p>
      </dgm:t>
    </dgm:pt>
    <dgm:pt modelId="{FF510F55-2E85-4AFC-940D-804AC9AA4DD0}">
      <dgm:prSet custT="1"/>
      <dgm:spPr>
        <a:solidFill>
          <a:srgbClr val="F1AD02"/>
        </a:solidFill>
      </dgm:spPr>
      <dgm:t>
        <a:bodyPr/>
        <a:lstStyle/>
        <a:p>
          <a:r>
            <a:rPr lang="en-US" sz="1600" dirty="0" smtClean="0"/>
            <a:t>The Primary Applicant must be the same for all PE Tools completed for a household. </a:t>
          </a:r>
          <a:endParaRPr lang="en-US" sz="1600" dirty="0"/>
        </a:p>
      </dgm:t>
    </dgm:pt>
    <dgm:pt modelId="{CF377158-B360-4706-922B-591D615F6CCF}" type="parTrans" cxnId="{61DDF7C0-E0BD-4ACF-AF37-26561A71B691}">
      <dgm:prSet/>
      <dgm:spPr/>
      <dgm:t>
        <a:bodyPr/>
        <a:lstStyle/>
        <a:p>
          <a:endParaRPr lang="en-US"/>
        </a:p>
      </dgm:t>
    </dgm:pt>
    <dgm:pt modelId="{8C329F4E-D99F-4F2D-B187-C400429E266F}" type="sibTrans" cxnId="{61DDF7C0-E0BD-4ACF-AF37-26561A71B691}">
      <dgm:prSet/>
      <dgm:spPr/>
      <dgm:t>
        <a:bodyPr/>
        <a:lstStyle/>
        <a:p>
          <a:endParaRPr lang="en-US"/>
        </a:p>
      </dgm:t>
    </dgm:pt>
    <dgm:pt modelId="{B6A8860C-B1B8-4A36-AD9C-57D6E0C9F6A9}" type="pres">
      <dgm:prSet presAssocID="{60B96BB9-63FE-4F28-9750-FC77FA0579F0}" presName="diagram" presStyleCnt="0">
        <dgm:presLayoutVars>
          <dgm:dir/>
          <dgm:resizeHandles val="exact"/>
        </dgm:presLayoutVars>
      </dgm:prSet>
      <dgm:spPr/>
      <dgm:t>
        <a:bodyPr/>
        <a:lstStyle/>
        <a:p>
          <a:endParaRPr lang="en-US"/>
        </a:p>
      </dgm:t>
    </dgm:pt>
    <dgm:pt modelId="{E7EB0620-2ADD-44C3-A4CD-5DB255048120}" type="pres">
      <dgm:prSet presAssocID="{D16E8B2C-6B3E-42C0-9E41-E271114FF81F}" presName="node" presStyleLbl="node1" presStyleIdx="0" presStyleCnt="8">
        <dgm:presLayoutVars>
          <dgm:bulletEnabled val="1"/>
        </dgm:presLayoutVars>
      </dgm:prSet>
      <dgm:spPr/>
      <dgm:t>
        <a:bodyPr/>
        <a:lstStyle/>
        <a:p>
          <a:endParaRPr lang="en-US"/>
        </a:p>
      </dgm:t>
    </dgm:pt>
    <dgm:pt modelId="{2CE1B54C-AF3E-427D-8FE7-AB5EA0DABC9C}" type="pres">
      <dgm:prSet presAssocID="{70FCF240-E73C-4EB1-9A98-16CA5DE0B993}" presName="sibTrans" presStyleCnt="0"/>
      <dgm:spPr/>
    </dgm:pt>
    <dgm:pt modelId="{13C8D9D4-179C-4A6C-97B4-931BAB0BA84B}" type="pres">
      <dgm:prSet presAssocID="{4C4E224E-174E-41E2-8289-B216B86EB4E9}" presName="node" presStyleLbl="node1" presStyleIdx="1" presStyleCnt="8">
        <dgm:presLayoutVars>
          <dgm:bulletEnabled val="1"/>
        </dgm:presLayoutVars>
      </dgm:prSet>
      <dgm:spPr/>
      <dgm:t>
        <a:bodyPr/>
        <a:lstStyle/>
        <a:p>
          <a:endParaRPr lang="en-US"/>
        </a:p>
      </dgm:t>
    </dgm:pt>
    <dgm:pt modelId="{37F80234-E9AD-4E5E-8C3F-3FA0A98B9359}" type="pres">
      <dgm:prSet presAssocID="{6BB62C34-3E1F-4227-8E5D-3615D30DE100}" presName="sibTrans" presStyleCnt="0"/>
      <dgm:spPr/>
    </dgm:pt>
    <dgm:pt modelId="{5DD257B2-8717-4985-B20A-067F3F4DECF7}" type="pres">
      <dgm:prSet presAssocID="{3FCF65BD-B7BA-4DB5-8EF5-B84D3D030AA1}" presName="node" presStyleLbl="node1" presStyleIdx="2" presStyleCnt="8">
        <dgm:presLayoutVars>
          <dgm:bulletEnabled val="1"/>
        </dgm:presLayoutVars>
      </dgm:prSet>
      <dgm:spPr/>
      <dgm:t>
        <a:bodyPr/>
        <a:lstStyle/>
        <a:p>
          <a:endParaRPr lang="en-US"/>
        </a:p>
      </dgm:t>
    </dgm:pt>
    <dgm:pt modelId="{77A1C6A8-619F-4BDE-9629-3C46374261DE}" type="pres">
      <dgm:prSet presAssocID="{A02E74A7-DFE9-4BEC-9279-0E6F57B3A92B}" presName="sibTrans" presStyleCnt="0"/>
      <dgm:spPr/>
    </dgm:pt>
    <dgm:pt modelId="{B677606C-6744-45D7-8E86-07145DD3BEF9}" type="pres">
      <dgm:prSet presAssocID="{FDBCD5A7-E765-4535-B55F-3C14315A0EF0}" presName="node" presStyleLbl="node1" presStyleIdx="3" presStyleCnt="8">
        <dgm:presLayoutVars>
          <dgm:bulletEnabled val="1"/>
        </dgm:presLayoutVars>
      </dgm:prSet>
      <dgm:spPr/>
      <dgm:t>
        <a:bodyPr/>
        <a:lstStyle/>
        <a:p>
          <a:endParaRPr lang="en-US"/>
        </a:p>
      </dgm:t>
    </dgm:pt>
    <dgm:pt modelId="{2AE32C29-457F-4B83-A683-53926BDF08C9}" type="pres">
      <dgm:prSet presAssocID="{F431DF07-6CD9-4CE1-AC2D-EE2DE1E1FCA8}" presName="sibTrans" presStyleCnt="0"/>
      <dgm:spPr/>
    </dgm:pt>
    <dgm:pt modelId="{E911E2F3-96FE-45AA-B027-C578E10529D4}" type="pres">
      <dgm:prSet presAssocID="{DBA2FEB1-B9DE-457E-8965-976701500185}" presName="node" presStyleLbl="node1" presStyleIdx="4" presStyleCnt="8">
        <dgm:presLayoutVars>
          <dgm:bulletEnabled val="1"/>
        </dgm:presLayoutVars>
      </dgm:prSet>
      <dgm:spPr/>
      <dgm:t>
        <a:bodyPr/>
        <a:lstStyle/>
        <a:p>
          <a:endParaRPr lang="en-US"/>
        </a:p>
      </dgm:t>
    </dgm:pt>
    <dgm:pt modelId="{96507F05-9DFA-427D-BECA-05FE7FE873D7}" type="pres">
      <dgm:prSet presAssocID="{6A8265FF-DB1E-4D6E-937D-D73B1A04A0A4}" presName="sibTrans" presStyleCnt="0"/>
      <dgm:spPr/>
    </dgm:pt>
    <dgm:pt modelId="{05458A57-25BE-4FFF-9CD1-3F8A5CA500A1}" type="pres">
      <dgm:prSet presAssocID="{1E3F5350-68DF-4CB5-BF31-D11F2C356B4E}" presName="node" presStyleLbl="node1" presStyleIdx="5" presStyleCnt="8">
        <dgm:presLayoutVars>
          <dgm:bulletEnabled val="1"/>
        </dgm:presLayoutVars>
      </dgm:prSet>
      <dgm:spPr/>
      <dgm:t>
        <a:bodyPr/>
        <a:lstStyle/>
        <a:p>
          <a:endParaRPr lang="en-US"/>
        </a:p>
      </dgm:t>
    </dgm:pt>
    <dgm:pt modelId="{CCF1B090-BEE3-40EB-8F70-6104C58BF29A}" type="pres">
      <dgm:prSet presAssocID="{670072C7-3E0A-4273-9FFF-0316A8879F61}" presName="sibTrans" presStyleCnt="0"/>
      <dgm:spPr/>
    </dgm:pt>
    <dgm:pt modelId="{BD31A7B3-CE5F-423E-AEF8-52A525CEA9BA}" type="pres">
      <dgm:prSet presAssocID="{A6BF6D73-8EC6-4930-A3D1-F65C92C375A2}" presName="node" presStyleLbl="node1" presStyleIdx="6" presStyleCnt="8">
        <dgm:presLayoutVars>
          <dgm:bulletEnabled val="1"/>
        </dgm:presLayoutVars>
      </dgm:prSet>
      <dgm:spPr/>
      <dgm:t>
        <a:bodyPr/>
        <a:lstStyle/>
        <a:p>
          <a:endParaRPr lang="en-US"/>
        </a:p>
      </dgm:t>
    </dgm:pt>
    <dgm:pt modelId="{0C3EE6D7-32E1-475A-926D-931A2141EB99}" type="pres">
      <dgm:prSet presAssocID="{2F9177C2-7CC4-469D-9002-DC7F3F4FE849}" presName="sibTrans" presStyleCnt="0"/>
      <dgm:spPr/>
    </dgm:pt>
    <dgm:pt modelId="{5250DABC-0AF8-44BC-9C50-23604A9C0DEB}" type="pres">
      <dgm:prSet presAssocID="{FF510F55-2E85-4AFC-940D-804AC9AA4DD0}" presName="node" presStyleLbl="node1" presStyleIdx="7" presStyleCnt="8">
        <dgm:presLayoutVars>
          <dgm:bulletEnabled val="1"/>
        </dgm:presLayoutVars>
      </dgm:prSet>
      <dgm:spPr/>
      <dgm:t>
        <a:bodyPr/>
        <a:lstStyle/>
        <a:p>
          <a:endParaRPr lang="en-US"/>
        </a:p>
      </dgm:t>
    </dgm:pt>
  </dgm:ptLst>
  <dgm:cxnLst>
    <dgm:cxn modelId="{FBCD6E4C-4589-4B73-9581-4994FD75B540}" srcId="{60B96BB9-63FE-4F28-9750-FC77FA0579F0}" destId="{FDBCD5A7-E765-4535-B55F-3C14315A0EF0}" srcOrd="3" destOrd="0" parTransId="{F429EA0C-31D1-4AC2-8960-B1036DBC0CA9}" sibTransId="{F431DF07-6CD9-4CE1-AC2D-EE2DE1E1FCA8}"/>
    <dgm:cxn modelId="{5D497D3B-880F-4FF5-8797-26BDEA78A7CE}" srcId="{60B96BB9-63FE-4F28-9750-FC77FA0579F0}" destId="{DBA2FEB1-B9DE-457E-8965-976701500185}" srcOrd="4" destOrd="0" parTransId="{E2DB1808-C807-40A5-868B-320CF532A208}" sibTransId="{6A8265FF-DB1E-4D6E-937D-D73B1A04A0A4}"/>
    <dgm:cxn modelId="{FED260E3-73E0-406E-8143-42609F1B98A8}" type="presOf" srcId="{1E3F5350-68DF-4CB5-BF31-D11F2C356B4E}" destId="{05458A57-25BE-4FFF-9CD1-3F8A5CA500A1}" srcOrd="0" destOrd="0" presId="urn:microsoft.com/office/officeart/2005/8/layout/default"/>
    <dgm:cxn modelId="{89BFF22F-50E2-453B-9AD1-B914F89B5975}" srcId="{60B96BB9-63FE-4F28-9750-FC77FA0579F0}" destId="{3FCF65BD-B7BA-4DB5-8EF5-B84D3D030AA1}" srcOrd="2" destOrd="0" parTransId="{BD4CA9F7-B107-4844-BCED-5F1CB1B1B173}" sibTransId="{A02E74A7-DFE9-4BEC-9279-0E6F57B3A92B}"/>
    <dgm:cxn modelId="{E9F2AE59-FD85-4E0B-8E92-8EB203776DBC}" srcId="{60B96BB9-63FE-4F28-9750-FC77FA0579F0}" destId="{4C4E224E-174E-41E2-8289-B216B86EB4E9}" srcOrd="1" destOrd="0" parTransId="{5FBEBC48-76B0-471A-A1F8-665373AE379E}" sibTransId="{6BB62C34-3E1F-4227-8E5D-3615D30DE100}"/>
    <dgm:cxn modelId="{5A005A05-24DB-447B-935A-E5A2818C8541}" type="presOf" srcId="{4C4E224E-174E-41E2-8289-B216B86EB4E9}" destId="{13C8D9D4-179C-4A6C-97B4-931BAB0BA84B}" srcOrd="0" destOrd="0" presId="urn:microsoft.com/office/officeart/2005/8/layout/default"/>
    <dgm:cxn modelId="{C63193BF-A91A-4453-8E1A-C3DED031BE7C}" srcId="{60B96BB9-63FE-4F28-9750-FC77FA0579F0}" destId="{1E3F5350-68DF-4CB5-BF31-D11F2C356B4E}" srcOrd="5" destOrd="0" parTransId="{B9D0E0C8-4CCC-4A50-A55D-32392562387A}" sibTransId="{670072C7-3E0A-4273-9FFF-0316A8879F61}"/>
    <dgm:cxn modelId="{FBFE6910-AC56-43A5-8112-1C99AFB5557A}" type="presOf" srcId="{FF510F55-2E85-4AFC-940D-804AC9AA4DD0}" destId="{5250DABC-0AF8-44BC-9C50-23604A9C0DEB}" srcOrd="0" destOrd="0" presId="urn:microsoft.com/office/officeart/2005/8/layout/default"/>
    <dgm:cxn modelId="{1F191C88-3B51-45B5-AA9B-9E44F6A4652D}" type="presOf" srcId="{60B96BB9-63FE-4F28-9750-FC77FA0579F0}" destId="{B6A8860C-B1B8-4A36-AD9C-57D6E0C9F6A9}" srcOrd="0" destOrd="0" presId="urn:microsoft.com/office/officeart/2005/8/layout/default"/>
    <dgm:cxn modelId="{197E22AA-5797-4865-B992-35621A9632A2}" type="presOf" srcId="{FDBCD5A7-E765-4535-B55F-3C14315A0EF0}" destId="{B677606C-6744-45D7-8E86-07145DD3BEF9}" srcOrd="0" destOrd="0" presId="urn:microsoft.com/office/officeart/2005/8/layout/default"/>
    <dgm:cxn modelId="{61DDF7C0-E0BD-4ACF-AF37-26561A71B691}" srcId="{60B96BB9-63FE-4F28-9750-FC77FA0579F0}" destId="{FF510F55-2E85-4AFC-940D-804AC9AA4DD0}" srcOrd="7" destOrd="0" parTransId="{CF377158-B360-4706-922B-591D615F6CCF}" sibTransId="{8C329F4E-D99F-4F2D-B187-C400429E266F}"/>
    <dgm:cxn modelId="{8BE2087C-CACC-4BC8-9E52-CF90B7E10DF7}" srcId="{60B96BB9-63FE-4F28-9750-FC77FA0579F0}" destId="{D16E8B2C-6B3E-42C0-9E41-E271114FF81F}" srcOrd="0" destOrd="0" parTransId="{953A9199-A469-4D5B-A289-323DAD74DA43}" sibTransId="{70FCF240-E73C-4EB1-9A98-16CA5DE0B993}"/>
    <dgm:cxn modelId="{4DC78752-91A2-4904-80E0-9F3D3CF91EE4}" type="presOf" srcId="{DBA2FEB1-B9DE-457E-8965-976701500185}" destId="{E911E2F3-96FE-45AA-B027-C578E10529D4}" srcOrd="0" destOrd="0" presId="urn:microsoft.com/office/officeart/2005/8/layout/default"/>
    <dgm:cxn modelId="{2BDDD635-8AC6-4F04-93E0-E20DB1CA3E25}" type="presOf" srcId="{A6BF6D73-8EC6-4930-A3D1-F65C92C375A2}" destId="{BD31A7B3-CE5F-423E-AEF8-52A525CEA9BA}" srcOrd="0" destOrd="0" presId="urn:microsoft.com/office/officeart/2005/8/layout/default"/>
    <dgm:cxn modelId="{CAF6A2DD-3931-434E-977E-15952F5BA466}" type="presOf" srcId="{3FCF65BD-B7BA-4DB5-8EF5-B84D3D030AA1}" destId="{5DD257B2-8717-4985-B20A-067F3F4DECF7}" srcOrd="0" destOrd="0" presId="urn:microsoft.com/office/officeart/2005/8/layout/default"/>
    <dgm:cxn modelId="{1AEA38C7-407A-4C2C-A474-E3A72D4B2145}" type="presOf" srcId="{D16E8B2C-6B3E-42C0-9E41-E271114FF81F}" destId="{E7EB0620-2ADD-44C3-A4CD-5DB255048120}" srcOrd="0" destOrd="0" presId="urn:microsoft.com/office/officeart/2005/8/layout/default"/>
    <dgm:cxn modelId="{E149B137-8613-4D28-9908-AF24BDA93959}" srcId="{60B96BB9-63FE-4F28-9750-FC77FA0579F0}" destId="{A6BF6D73-8EC6-4930-A3D1-F65C92C375A2}" srcOrd="6" destOrd="0" parTransId="{186F2FF5-94CF-4406-B723-AC5B0425F908}" sibTransId="{2F9177C2-7CC4-469D-9002-DC7F3F4FE849}"/>
    <dgm:cxn modelId="{1E387E99-3B06-4037-A597-1861C43BA7A9}" type="presParOf" srcId="{B6A8860C-B1B8-4A36-AD9C-57D6E0C9F6A9}" destId="{E7EB0620-2ADD-44C3-A4CD-5DB255048120}" srcOrd="0" destOrd="0" presId="urn:microsoft.com/office/officeart/2005/8/layout/default"/>
    <dgm:cxn modelId="{47AB8EDE-78B1-40E3-9673-825DDFDFC806}" type="presParOf" srcId="{B6A8860C-B1B8-4A36-AD9C-57D6E0C9F6A9}" destId="{2CE1B54C-AF3E-427D-8FE7-AB5EA0DABC9C}" srcOrd="1" destOrd="0" presId="urn:microsoft.com/office/officeart/2005/8/layout/default"/>
    <dgm:cxn modelId="{787B41BC-5ACD-42B3-BAD3-D759DB876A59}" type="presParOf" srcId="{B6A8860C-B1B8-4A36-AD9C-57D6E0C9F6A9}" destId="{13C8D9D4-179C-4A6C-97B4-931BAB0BA84B}" srcOrd="2" destOrd="0" presId="urn:microsoft.com/office/officeart/2005/8/layout/default"/>
    <dgm:cxn modelId="{EC1C3959-22F2-43B6-B30D-C90FC79457D2}" type="presParOf" srcId="{B6A8860C-B1B8-4A36-AD9C-57D6E0C9F6A9}" destId="{37F80234-E9AD-4E5E-8C3F-3FA0A98B9359}" srcOrd="3" destOrd="0" presId="urn:microsoft.com/office/officeart/2005/8/layout/default"/>
    <dgm:cxn modelId="{B8788F99-F0EF-464D-A642-575C3A7EC0EB}" type="presParOf" srcId="{B6A8860C-B1B8-4A36-AD9C-57D6E0C9F6A9}" destId="{5DD257B2-8717-4985-B20A-067F3F4DECF7}" srcOrd="4" destOrd="0" presId="urn:microsoft.com/office/officeart/2005/8/layout/default"/>
    <dgm:cxn modelId="{05960800-C09D-4EB4-891D-F44A5D122AD5}" type="presParOf" srcId="{B6A8860C-B1B8-4A36-AD9C-57D6E0C9F6A9}" destId="{77A1C6A8-619F-4BDE-9629-3C46374261DE}" srcOrd="5" destOrd="0" presId="urn:microsoft.com/office/officeart/2005/8/layout/default"/>
    <dgm:cxn modelId="{FF882456-AD38-422C-882A-C2DFDC746523}" type="presParOf" srcId="{B6A8860C-B1B8-4A36-AD9C-57D6E0C9F6A9}" destId="{B677606C-6744-45D7-8E86-07145DD3BEF9}" srcOrd="6" destOrd="0" presId="urn:microsoft.com/office/officeart/2005/8/layout/default"/>
    <dgm:cxn modelId="{18262DE3-C8BC-40DB-AE11-17D10962C11B}" type="presParOf" srcId="{B6A8860C-B1B8-4A36-AD9C-57D6E0C9F6A9}" destId="{2AE32C29-457F-4B83-A683-53926BDF08C9}" srcOrd="7" destOrd="0" presId="urn:microsoft.com/office/officeart/2005/8/layout/default"/>
    <dgm:cxn modelId="{F9526F4A-6EEE-42EE-9E66-16AA9138358F}" type="presParOf" srcId="{B6A8860C-B1B8-4A36-AD9C-57D6E0C9F6A9}" destId="{E911E2F3-96FE-45AA-B027-C578E10529D4}" srcOrd="8" destOrd="0" presId="urn:microsoft.com/office/officeart/2005/8/layout/default"/>
    <dgm:cxn modelId="{D99E4C55-515E-4D64-A70D-EEB94A76A38E}" type="presParOf" srcId="{B6A8860C-B1B8-4A36-AD9C-57D6E0C9F6A9}" destId="{96507F05-9DFA-427D-BECA-05FE7FE873D7}" srcOrd="9" destOrd="0" presId="urn:microsoft.com/office/officeart/2005/8/layout/default"/>
    <dgm:cxn modelId="{C776DD67-677D-4268-B4E7-7BF92F419BF8}" type="presParOf" srcId="{B6A8860C-B1B8-4A36-AD9C-57D6E0C9F6A9}" destId="{05458A57-25BE-4FFF-9CD1-3F8A5CA500A1}" srcOrd="10" destOrd="0" presId="urn:microsoft.com/office/officeart/2005/8/layout/default"/>
    <dgm:cxn modelId="{DF350651-CD0F-450A-8F28-AEE98FFE0DA3}" type="presParOf" srcId="{B6A8860C-B1B8-4A36-AD9C-57D6E0C9F6A9}" destId="{CCF1B090-BEE3-40EB-8F70-6104C58BF29A}" srcOrd="11" destOrd="0" presId="urn:microsoft.com/office/officeart/2005/8/layout/default"/>
    <dgm:cxn modelId="{DD67E9FC-705B-40F1-A1E0-89AE00B798B4}" type="presParOf" srcId="{B6A8860C-B1B8-4A36-AD9C-57D6E0C9F6A9}" destId="{BD31A7B3-CE5F-423E-AEF8-52A525CEA9BA}" srcOrd="12" destOrd="0" presId="urn:microsoft.com/office/officeart/2005/8/layout/default"/>
    <dgm:cxn modelId="{16521A67-DC78-42FB-A264-D7BFE986DD66}" type="presParOf" srcId="{B6A8860C-B1B8-4A36-AD9C-57D6E0C9F6A9}" destId="{0C3EE6D7-32E1-475A-926D-931A2141EB99}" srcOrd="13" destOrd="0" presId="urn:microsoft.com/office/officeart/2005/8/layout/default"/>
    <dgm:cxn modelId="{48C840F5-C8E3-4021-A3A9-F5BB376EC10E}" type="presParOf" srcId="{B6A8860C-B1B8-4A36-AD9C-57D6E0C9F6A9}" destId="{5250DABC-0AF8-44BC-9C50-23604A9C0DE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A91A62-3914-4E6C-A371-F5C88FD13A61}"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80AC4CE7-85C9-4441-84C7-8993C947B4AF}">
      <dgm:prSet phldrT="[Text]" custT="1"/>
      <dgm:spPr>
        <a:solidFill>
          <a:srgbClr val="F1AD02"/>
        </a:solidFill>
      </dgm:spPr>
      <dgm:t>
        <a:bodyPr/>
        <a:lstStyle/>
        <a:p>
          <a:r>
            <a:rPr lang="en-US" sz="2000" dirty="0" smtClean="0">
              <a:solidFill>
                <a:schemeClr val="bg1"/>
              </a:solidFill>
            </a:rPr>
            <a:t>Same</a:t>
          </a:r>
          <a:r>
            <a:rPr lang="en-US" sz="2000" dirty="0" smtClean="0"/>
            <a:t> </a:t>
          </a:r>
          <a:r>
            <a:rPr lang="en-US" sz="2000" dirty="0" smtClean="0">
              <a:solidFill>
                <a:schemeClr val="bg1"/>
              </a:solidFill>
            </a:rPr>
            <a:t>PE Tool </a:t>
          </a:r>
          <a:endParaRPr lang="en-US" sz="2000" dirty="0">
            <a:solidFill>
              <a:schemeClr val="bg1"/>
            </a:solidFill>
          </a:endParaRPr>
        </a:p>
      </dgm:t>
    </dgm:pt>
    <dgm:pt modelId="{D94067DE-E43C-45BA-90AD-4CD47D31DF6B}" type="parTrans" cxnId="{D647C0A3-713B-454C-9B21-AF4671BA072F}">
      <dgm:prSet/>
      <dgm:spPr/>
      <dgm:t>
        <a:bodyPr/>
        <a:lstStyle/>
        <a:p>
          <a:endParaRPr lang="en-US"/>
        </a:p>
      </dgm:t>
    </dgm:pt>
    <dgm:pt modelId="{C2750558-AACD-41AC-B9C8-37756EEDBEBE}" type="sibTrans" cxnId="{D647C0A3-713B-454C-9B21-AF4671BA072F}">
      <dgm:prSet/>
      <dgm:spPr/>
      <dgm:t>
        <a:bodyPr/>
        <a:lstStyle/>
        <a:p>
          <a:endParaRPr lang="en-US"/>
        </a:p>
      </dgm:t>
    </dgm:pt>
    <dgm:pt modelId="{1A576CA1-B864-4A79-8D57-D0383F929894}">
      <dgm:prSet phldrT="[Text]" custT="1"/>
      <dgm:spPr/>
      <dgm:t>
        <a:bodyPr/>
        <a:lstStyle/>
        <a:p>
          <a:r>
            <a:rPr lang="en-US" sz="1800" dirty="0" smtClean="0">
              <a:solidFill>
                <a:schemeClr val="bg1"/>
              </a:solidFill>
            </a:rPr>
            <a:t>Spouses living together</a:t>
          </a:r>
        </a:p>
        <a:p>
          <a:r>
            <a:rPr lang="en-US" sz="1800" dirty="0" smtClean="0">
              <a:solidFill>
                <a:schemeClr val="bg1"/>
              </a:solidFill>
            </a:rPr>
            <a:t>Unmarried Couples with mutual children who live together</a:t>
          </a:r>
          <a:endParaRPr lang="en-US" sz="1800" dirty="0">
            <a:solidFill>
              <a:schemeClr val="bg1"/>
            </a:solidFill>
          </a:endParaRPr>
        </a:p>
      </dgm:t>
    </dgm:pt>
    <dgm:pt modelId="{6831DA49-D232-491A-B7BF-9BAB88560AD9}" type="parTrans" cxnId="{B295F09B-6280-4E0F-BE20-0F9C3C69CFFE}">
      <dgm:prSet/>
      <dgm:spPr/>
      <dgm:t>
        <a:bodyPr/>
        <a:lstStyle/>
        <a:p>
          <a:endParaRPr lang="en-US"/>
        </a:p>
      </dgm:t>
    </dgm:pt>
    <dgm:pt modelId="{88E86558-F7C8-41B0-A414-7F7099778D33}" type="sibTrans" cxnId="{B295F09B-6280-4E0F-BE20-0F9C3C69CFFE}">
      <dgm:prSet/>
      <dgm:spPr/>
      <dgm:t>
        <a:bodyPr/>
        <a:lstStyle/>
        <a:p>
          <a:endParaRPr lang="en-US"/>
        </a:p>
      </dgm:t>
    </dgm:pt>
    <dgm:pt modelId="{3807B768-2F4B-49CF-8E76-BF55E2DEF9F2}">
      <dgm:prSet phldrT="[Text]" custT="1"/>
      <dgm:spPr>
        <a:solidFill>
          <a:srgbClr val="F1AD02"/>
        </a:solidFill>
      </dgm:spPr>
      <dgm:t>
        <a:bodyPr/>
        <a:lstStyle/>
        <a:p>
          <a:r>
            <a:rPr lang="en-US" sz="2000" dirty="0" smtClean="0">
              <a:solidFill>
                <a:schemeClr val="bg1"/>
              </a:solidFill>
            </a:rPr>
            <a:t>Separate PE Tools</a:t>
          </a:r>
          <a:endParaRPr lang="en-US" sz="2000" dirty="0">
            <a:solidFill>
              <a:schemeClr val="bg1"/>
            </a:solidFill>
          </a:endParaRPr>
        </a:p>
      </dgm:t>
    </dgm:pt>
    <dgm:pt modelId="{A047021A-88ED-41B3-B66C-53FBFE9A7F17}" type="parTrans" cxnId="{6392BA1D-1AA9-42E7-87C9-78F3352248F0}">
      <dgm:prSet/>
      <dgm:spPr/>
      <dgm:t>
        <a:bodyPr/>
        <a:lstStyle/>
        <a:p>
          <a:endParaRPr lang="en-US"/>
        </a:p>
      </dgm:t>
    </dgm:pt>
    <dgm:pt modelId="{1D98D258-90A2-47BA-BC88-039CC90E9057}" type="sibTrans" cxnId="{6392BA1D-1AA9-42E7-87C9-78F3352248F0}">
      <dgm:prSet/>
      <dgm:spPr/>
      <dgm:t>
        <a:bodyPr/>
        <a:lstStyle/>
        <a:p>
          <a:endParaRPr lang="en-US"/>
        </a:p>
      </dgm:t>
    </dgm:pt>
    <dgm:pt modelId="{4399D03A-1682-46E7-8D8D-0D05D7F6A96F}">
      <dgm:prSet phldrT="[Text]" custT="1"/>
      <dgm:spPr/>
      <dgm:t>
        <a:bodyPr/>
        <a:lstStyle/>
        <a:p>
          <a:r>
            <a:rPr lang="en-US" sz="1800" dirty="0" smtClean="0">
              <a:solidFill>
                <a:schemeClr val="bg1"/>
              </a:solidFill>
            </a:rPr>
            <a:t>Unmarried couples with no mutual children</a:t>
          </a:r>
        </a:p>
        <a:p>
          <a:r>
            <a:rPr lang="en-US" sz="1800" dirty="0" smtClean="0">
              <a:solidFill>
                <a:schemeClr val="bg1"/>
              </a:solidFill>
            </a:rPr>
            <a:t>Adult children (over 18) even when living with their parents</a:t>
          </a:r>
        </a:p>
        <a:p>
          <a:r>
            <a:rPr lang="en-US" sz="1800" dirty="0" smtClean="0">
              <a:solidFill>
                <a:schemeClr val="bg1"/>
              </a:solidFill>
            </a:rPr>
            <a:t>Single adults </a:t>
          </a:r>
          <a:endParaRPr lang="en-US" sz="1800" dirty="0" smtClean="0">
            <a:solidFill>
              <a:schemeClr val="bg1"/>
            </a:solidFill>
          </a:endParaRPr>
        </a:p>
        <a:p>
          <a:r>
            <a:rPr lang="en-US" sz="1800" dirty="0" smtClean="0">
              <a:solidFill>
                <a:schemeClr val="bg1"/>
              </a:solidFill>
            </a:rPr>
            <a:t>Children with different MAGI Households </a:t>
          </a:r>
        </a:p>
        <a:p>
          <a:endParaRPr lang="en-US" sz="1800" dirty="0">
            <a:solidFill>
              <a:schemeClr val="bg1"/>
            </a:solidFill>
          </a:endParaRPr>
        </a:p>
      </dgm:t>
    </dgm:pt>
    <dgm:pt modelId="{3E44E71F-8E2D-4D9E-ADE0-E12A714BB04A}" type="parTrans" cxnId="{615DE7E3-7776-4EB3-8570-CF3AB1EF594B}">
      <dgm:prSet/>
      <dgm:spPr/>
      <dgm:t>
        <a:bodyPr/>
        <a:lstStyle/>
        <a:p>
          <a:endParaRPr lang="en-US"/>
        </a:p>
      </dgm:t>
    </dgm:pt>
    <dgm:pt modelId="{9AA61C0F-F0DB-4641-B18F-9B241D586402}" type="sibTrans" cxnId="{615DE7E3-7776-4EB3-8570-CF3AB1EF594B}">
      <dgm:prSet/>
      <dgm:spPr/>
      <dgm:t>
        <a:bodyPr/>
        <a:lstStyle/>
        <a:p>
          <a:endParaRPr lang="en-US"/>
        </a:p>
      </dgm:t>
    </dgm:pt>
    <dgm:pt modelId="{80759A0C-0675-4003-8ABF-4539298D5EF4}">
      <dgm:prSet/>
      <dgm:spPr/>
      <dgm:t>
        <a:bodyPr/>
        <a:lstStyle/>
        <a:p>
          <a:endParaRPr lang="en-US" sz="3600" dirty="0"/>
        </a:p>
      </dgm:t>
    </dgm:pt>
    <dgm:pt modelId="{04543682-4676-4D45-9125-33A38489EFDA}" type="parTrans" cxnId="{984B0A62-F3B5-44E7-AAF1-ADF08DD3AF95}">
      <dgm:prSet/>
      <dgm:spPr/>
      <dgm:t>
        <a:bodyPr/>
        <a:lstStyle/>
        <a:p>
          <a:endParaRPr lang="en-US"/>
        </a:p>
      </dgm:t>
    </dgm:pt>
    <dgm:pt modelId="{074CC4C9-1139-4576-A741-1EB249FC735D}" type="sibTrans" cxnId="{984B0A62-F3B5-44E7-AAF1-ADF08DD3AF95}">
      <dgm:prSet/>
      <dgm:spPr/>
      <dgm:t>
        <a:bodyPr/>
        <a:lstStyle/>
        <a:p>
          <a:endParaRPr lang="en-US"/>
        </a:p>
      </dgm:t>
    </dgm:pt>
    <dgm:pt modelId="{E4DBF322-1E37-4ED7-9A3E-D2DAE3E5D1F6}" type="pres">
      <dgm:prSet presAssocID="{92A91A62-3914-4E6C-A371-F5C88FD13A61}" presName="Name0" presStyleCnt="0">
        <dgm:presLayoutVars>
          <dgm:chMax val="2"/>
          <dgm:dir/>
          <dgm:animOne val="branch"/>
          <dgm:animLvl val="lvl"/>
          <dgm:resizeHandles val="exact"/>
        </dgm:presLayoutVars>
      </dgm:prSet>
      <dgm:spPr/>
      <dgm:t>
        <a:bodyPr/>
        <a:lstStyle/>
        <a:p>
          <a:endParaRPr lang="en-US"/>
        </a:p>
      </dgm:t>
    </dgm:pt>
    <dgm:pt modelId="{4AEB761C-0409-4040-AA0E-510C75F72161}" type="pres">
      <dgm:prSet presAssocID="{92A91A62-3914-4E6C-A371-F5C88FD13A61}" presName="Background" presStyleLbl="node1" presStyleIdx="0" presStyleCnt="1" custScaleX="105414"/>
      <dgm:spPr>
        <a:solidFill>
          <a:srgbClr val="002569"/>
        </a:solidFill>
      </dgm:spPr>
    </dgm:pt>
    <dgm:pt modelId="{385E9FF5-C1D4-4B17-8CF0-AD82B91C57DA}" type="pres">
      <dgm:prSet presAssocID="{92A91A62-3914-4E6C-A371-F5C88FD13A61}" presName="Divider" presStyleLbl="callout" presStyleIdx="0" presStyleCnt="1"/>
      <dgm:spPr/>
    </dgm:pt>
    <dgm:pt modelId="{98E73098-1968-4345-A065-008DAB78D133}" type="pres">
      <dgm:prSet presAssocID="{92A91A62-3914-4E6C-A371-F5C88FD13A61}" presName="ChildText1" presStyleLbl="revTx" presStyleIdx="0" presStyleCnt="0" custScaleX="120828">
        <dgm:presLayoutVars>
          <dgm:chMax val="0"/>
          <dgm:chPref val="0"/>
          <dgm:bulletEnabled val="1"/>
        </dgm:presLayoutVars>
      </dgm:prSet>
      <dgm:spPr/>
      <dgm:t>
        <a:bodyPr/>
        <a:lstStyle/>
        <a:p>
          <a:endParaRPr lang="en-US"/>
        </a:p>
      </dgm:t>
    </dgm:pt>
    <dgm:pt modelId="{3FA6E0F4-1BDF-4813-81DD-38A1E43ECCB2}" type="pres">
      <dgm:prSet presAssocID="{92A91A62-3914-4E6C-A371-F5C88FD13A61}" presName="ChildText2" presStyleLbl="revTx" presStyleIdx="0" presStyleCnt="0" custScaleX="113777">
        <dgm:presLayoutVars>
          <dgm:chMax val="0"/>
          <dgm:chPref val="0"/>
          <dgm:bulletEnabled val="1"/>
        </dgm:presLayoutVars>
      </dgm:prSet>
      <dgm:spPr/>
      <dgm:t>
        <a:bodyPr/>
        <a:lstStyle/>
        <a:p>
          <a:endParaRPr lang="en-US"/>
        </a:p>
      </dgm:t>
    </dgm:pt>
    <dgm:pt modelId="{DEC3C52A-62AB-413B-AAA9-3D88393E7C9D}" type="pres">
      <dgm:prSet presAssocID="{92A91A62-3914-4E6C-A371-F5C88FD13A61}" presName="ParentText1" presStyleLbl="revTx" presStyleIdx="0" presStyleCnt="0">
        <dgm:presLayoutVars>
          <dgm:chMax val="1"/>
          <dgm:chPref val="1"/>
        </dgm:presLayoutVars>
      </dgm:prSet>
      <dgm:spPr/>
      <dgm:t>
        <a:bodyPr/>
        <a:lstStyle/>
        <a:p>
          <a:endParaRPr lang="en-US"/>
        </a:p>
      </dgm:t>
    </dgm:pt>
    <dgm:pt modelId="{7B02E113-5339-48AA-8890-5659F7B03EC5}" type="pres">
      <dgm:prSet presAssocID="{92A91A62-3914-4E6C-A371-F5C88FD13A61}" presName="ParentShape1" presStyleLbl="alignImgPlace1" presStyleIdx="0" presStyleCnt="2">
        <dgm:presLayoutVars/>
      </dgm:prSet>
      <dgm:spPr/>
      <dgm:t>
        <a:bodyPr/>
        <a:lstStyle/>
        <a:p>
          <a:endParaRPr lang="en-US"/>
        </a:p>
      </dgm:t>
    </dgm:pt>
    <dgm:pt modelId="{C4158942-4842-4306-9F8C-294E286FC62B}" type="pres">
      <dgm:prSet presAssocID="{92A91A62-3914-4E6C-A371-F5C88FD13A61}" presName="ParentText2" presStyleLbl="revTx" presStyleIdx="0" presStyleCnt="0">
        <dgm:presLayoutVars>
          <dgm:chMax val="1"/>
          <dgm:chPref val="1"/>
        </dgm:presLayoutVars>
      </dgm:prSet>
      <dgm:spPr/>
      <dgm:t>
        <a:bodyPr/>
        <a:lstStyle/>
        <a:p>
          <a:endParaRPr lang="en-US"/>
        </a:p>
      </dgm:t>
    </dgm:pt>
    <dgm:pt modelId="{0821D45B-301D-4FD9-A4E2-75A1214D0A60}" type="pres">
      <dgm:prSet presAssocID="{92A91A62-3914-4E6C-A371-F5C88FD13A61}" presName="ParentShape2" presStyleLbl="alignImgPlace1" presStyleIdx="1" presStyleCnt="2">
        <dgm:presLayoutVars/>
      </dgm:prSet>
      <dgm:spPr/>
      <dgm:t>
        <a:bodyPr/>
        <a:lstStyle/>
        <a:p>
          <a:endParaRPr lang="en-US"/>
        </a:p>
      </dgm:t>
    </dgm:pt>
  </dgm:ptLst>
  <dgm:cxnLst>
    <dgm:cxn modelId="{615DE7E3-7776-4EB3-8570-CF3AB1EF594B}" srcId="{3807B768-2F4B-49CF-8E76-BF55E2DEF9F2}" destId="{4399D03A-1682-46E7-8D8D-0D05D7F6A96F}" srcOrd="0" destOrd="0" parTransId="{3E44E71F-8E2D-4D9E-ADE0-E12A714BB04A}" sibTransId="{9AA61C0F-F0DB-4641-B18F-9B241D586402}"/>
    <dgm:cxn modelId="{A85AAB81-602D-4097-A182-7DF60B3F9649}" type="presOf" srcId="{1A576CA1-B864-4A79-8D57-D0383F929894}" destId="{98E73098-1968-4345-A065-008DAB78D133}" srcOrd="0" destOrd="0" presId="urn:microsoft.com/office/officeart/2009/3/layout/OpposingIdeas"/>
    <dgm:cxn modelId="{6392BA1D-1AA9-42E7-87C9-78F3352248F0}" srcId="{92A91A62-3914-4E6C-A371-F5C88FD13A61}" destId="{3807B768-2F4B-49CF-8E76-BF55E2DEF9F2}" srcOrd="1" destOrd="0" parTransId="{A047021A-88ED-41B3-B66C-53FBFE9A7F17}" sibTransId="{1D98D258-90A2-47BA-BC88-039CC90E9057}"/>
    <dgm:cxn modelId="{B295F09B-6280-4E0F-BE20-0F9C3C69CFFE}" srcId="{80AC4CE7-85C9-4441-84C7-8993C947B4AF}" destId="{1A576CA1-B864-4A79-8D57-D0383F929894}" srcOrd="0" destOrd="0" parTransId="{6831DA49-D232-491A-B7BF-9BAB88560AD9}" sibTransId="{88E86558-F7C8-41B0-A414-7F7099778D33}"/>
    <dgm:cxn modelId="{FF16D03A-2DC6-48B9-83D5-E511680A833A}" type="presOf" srcId="{3807B768-2F4B-49CF-8E76-BF55E2DEF9F2}" destId="{C4158942-4842-4306-9F8C-294E286FC62B}" srcOrd="0" destOrd="0" presId="urn:microsoft.com/office/officeart/2009/3/layout/OpposingIdeas"/>
    <dgm:cxn modelId="{131ADB9F-89D1-466F-98BB-5211AB5FD13F}" type="presOf" srcId="{80759A0C-0675-4003-8ABF-4539298D5EF4}" destId="{3FA6E0F4-1BDF-4813-81DD-38A1E43ECCB2}" srcOrd="0" destOrd="1" presId="urn:microsoft.com/office/officeart/2009/3/layout/OpposingIdeas"/>
    <dgm:cxn modelId="{4D7A2761-277E-4420-BFBE-01743959F242}" type="presOf" srcId="{3807B768-2F4B-49CF-8E76-BF55E2DEF9F2}" destId="{0821D45B-301D-4FD9-A4E2-75A1214D0A60}" srcOrd="1" destOrd="0" presId="urn:microsoft.com/office/officeart/2009/3/layout/OpposingIdeas"/>
    <dgm:cxn modelId="{984B0A62-F3B5-44E7-AAF1-ADF08DD3AF95}" srcId="{4399D03A-1682-46E7-8D8D-0D05D7F6A96F}" destId="{80759A0C-0675-4003-8ABF-4539298D5EF4}" srcOrd="0" destOrd="0" parTransId="{04543682-4676-4D45-9125-33A38489EFDA}" sibTransId="{074CC4C9-1139-4576-A741-1EB249FC735D}"/>
    <dgm:cxn modelId="{D647C0A3-713B-454C-9B21-AF4671BA072F}" srcId="{92A91A62-3914-4E6C-A371-F5C88FD13A61}" destId="{80AC4CE7-85C9-4441-84C7-8993C947B4AF}" srcOrd="0" destOrd="0" parTransId="{D94067DE-E43C-45BA-90AD-4CD47D31DF6B}" sibTransId="{C2750558-AACD-41AC-B9C8-37756EEDBEBE}"/>
    <dgm:cxn modelId="{A8683BAD-8578-4C48-A4FC-5F6879C6463D}" type="presOf" srcId="{4399D03A-1682-46E7-8D8D-0D05D7F6A96F}" destId="{3FA6E0F4-1BDF-4813-81DD-38A1E43ECCB2}" srcOrd="0" destOrd="0" presId="urn:microsoft.com/office/officeart/2009/3/layout/OpposingIdeas"/>
    <dgm:cxn modelId="{F18ECA77-D4CE-44EF-8056-BA694D21652F}" type="presOf" srcId="{80AC4CE7-85C9-4441-84C7-8993C947B4AF}" destId="{DEC3C52A-62AB-413B-AAA9-3D88393E7C9D}" srcOrd="0" destOrd="0" presId="urn:microsoft.com/office/officeart/2009/3/layout/OpposingIdeas"/>
    <dgm:cxn modelId="{8541FD34-2A5E-4DCD-A912-BEB47634BB90}" type="presOf" srcId="{92A91A62-3914-4E6C-A371-F5C88FD13A61}" destId="{E4DBF322-1E37-4ED7-9A3E-D2DAE3E5D1F6}" srcOrd="0" destOrd="0" presId="urn:microsoft.com/office/officeart/2009/3/layout/OpposingIdeas"/>
    <dgm:cxn modelId="{75A4DE1C-A868-4786-BE85-1E2E98A97AF2}" type="presOf" srcId="{80AC4CE7-85C9-4441-84C7-8993C947B4AF}" destId="{7B02E113-5339-48AA-8890-5659F7B03EC5}" srcOrd="1" destOrd="0" presId="urn:microsoft.com/office/officeart/2009/3/layout/OpposingIdeas"/>
    <dgm:cxn modelId="{BD23816F-6512-4AD3-8AF3-EAE969E65F5C}" type="presParOf" srcId="{E4DBF322-1E37-4ED7-9A3E-D2DAE3E5D1F6}" destId="{4AEB761C-0409-4040-AA0E-510C75F72161}" srcOrd="0" destOrd="0" presId="urn:microsoft.com/office/officeart/2009/3/layout/OpposingIdeas"/>
    <dgm:cxn modelId="{21045D66-3D43-4A2E-8FFA-D2D87F16FA9C}" type="presParOf" srcId="{E4DBF322-1E37-4ED7-9A3E-D2DAE3E5D1F6}" destId="{385E9FF5-C1D4-4B17-8CF0-AD82B91C57DA}" srcOrd="1" destOrd="0" presId="urn:microsoft.com/office/officeart/2009/3/layout/OpposingIdeas"/>
    <dgm:cxn modelId="{11207993-0C50-40B9-8795-EA4234C1C10E}" type="presParOf" srcId="{E4DBF322-1E37-4ED7-9A3E-D2DAE3E5D1F6}" destId="{98E73098-1968-4345-A065-008DAB78D133}" srcOrd="2" destOrd="0" presId="urn:microsoft.com/office/officeart/2009/3/layout/OpposingIdeas"/>
    <dgm:cxn modelId="{6FFD6FCD-4E6B-4A3D-AD85-F92051A19970}" type="presParOf" srcId="{E4DBF322-1E37-4ED7-9A3E-D2DAE3E5D1F6}" destId="{3FA6E0F4-1BDF-4813-81DD-38A1E43ECCB2}" srcOrd="3" destOrd="0" presId="urn:microsoft.com/office/officeart/2009/3/layout/OpposingIdeas"/>
    <dgm:cxn modelId="{99BF4F5E-73B0-45AD-8956-70F88BC18743}" type="presParOf" srcId="{E4DBF322-1E37-4ED7-9A3E-D2DAE3E5D1F6}" destId="{DEC3C52A-62AB-413B-AAA9-3D88393E7C9D}" srcOrd="4" destOrd="0" presId="urn:microsoft.com/office/officeart/2009/3/layout/OpposingIdeas"/>
    <dgm:cxn modelId="{30BE1BE1-21B0-4F32-A506-378D195F39DB}" type="presParOf" srcId="{E4DBF322-1E37-4ED7-9A3E-D2DAE3E5D1F6}" destId="{7B02E113-5339-48AA-8890-5659F7B03EC5}" srcOrd="5" destOrd="0" presId="urn:microsoft.com/office/officeart/2009/3/layout/OpposingIdeas"/>
    <dgm:cxn modelId="{96357000-F41D-440E-9424-C9283034CD5B}" type="presParOf" srcId="{E4DBF322-1E37-4ED7-9A3E-D2DAE3E5D1F6}" destId="{C4158942-4842-4306-9F8C-294E286FC62B}" srcOrd="6" destOrd="0" presId="urn:microsoft.com/office/officeart/2009/3/layout/OpposingIdeas"/>
    <dgm:cxn modelId="{3296992B-6F5B-4231-982C-EA236FF5CE91}" type="presParOf" srcId="{E4DBF322-1E37-4ED7-9A3E-D2DAE3E5D1F6}" destId="{0821D45B-301D-4FD9-A4E2-75A1214D0A60}"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BD7C1F-961A-4D9C-AEF4-3EE51F21F9DF}"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8FFCBA78-09A7-43E4-9957-281120AF62D3}">
      <dgm:prSet phldrT="[Text]" custT="1"/>
      <dgm:spPr>
        <a:solidFill>
          <a:srgbClr val="002569"/>
        </a:solidFill>
      </dgm:spPr>
      <dgm:t>
        <a:bodyPr/>
        <a:lstStyle/>
        <a:p>
          <a:r>
            <a:rPr lang="en-US" sz="2800" dirty="0" smtClean="0"/>
            <a:t>English</a:t>
          </a:r>
          <a:endParaRPr lang="en-US" sz="2800" dirty="0"/>
        </a:p>
      </dgm:t>
    </dgm:pt>
    <dgm:pt modelId="{8FC179C0-F7C7-4A88-9AA8-EC53215DBA45}" type="parTrans" cxnId="{00C3B6CE-3FA6-46C6-B3EA-01F5BE42CBFF}">
      <dgm:prSet/>
      <dgm:spPr/>
      <dgm:t>
        <a:bodyPr/>
        <a:lstStyle/>
        <a:p>
          <a:endParaRPr lang="en-US"/>
        </a:p>
      </dgm:t>
    </dgm:pt>
    <dgm:pt modelId="{24CA564D-372A-4106-9ED1-49B8C6114F01}" type="sibTrans" cxnId="{00C3B6CE-3FA6-46C6-B3EA-01F5BE42CBFF}">
      <dgm:prSet/>
      <dgm:spPr/>
      <dgm:t>
        <a:bodyPr/>
        <a:lstStyle/>
        <a:p>
          <a:endParaRPr lang="en-US"/>
        </a:p>
      </dgm:t>
    </dgm:pt>
    <dgm:pt modelId="{2D819F08-03A3-42E7-B069-09D3BF6E342F}">
      <dgm:prSet phldrT="[Text]" custT="1"/>
      <dgm:spPr>
        <a:solidFill>
          <a:srgbClr val="002569">
            <a:alpha val="90000"/>
          </a:srgbClr>
        </a:solidFill>
      </dgm:spPr>
      <dgm:t>
        <a:bodyPr/>
        <a:lstStyle/>
        <a:p>
          <a:r>
            <a:rPr lang="en-US" sz="2000" dirty="0" smtClean="0">
              <a:solidFill>
                <a:schemeClr val="bg1"/>
              </a:solidFill>
            </a:rPr>
            <a:t>Release Form</a:t>
          </a:r>
          <a:endParaRPr lang="en-US" sz="2000" dirty="0">
            <a:solidFill>
              <a:schemeClr val="bg1"/>
            </a:solidFill>
          </a:endParaRPr>
        </a:p>
      </dgm:t>
    </dgm:pt>
    <dgm:pt modelId="{7F038216-F8DB-4BD7-9524-94F2B3294B7F}" type="parTrans" cxnId="{0BCA91CB-A5E2-44B3-A328-F1B99C7096AE}">
      <dgm:prSet/>
      <dgm:spPr>
        <a:solidFill>
          <a:srgbClr val="F1AD02"/>
        </a:solidFill>
      </dgm:spPr>
      <dgm:t>
        <a:bodyPr/>
        <a:lstStyle/>
        <a:p>
          <a:endParaRPr lang="en-US"/>
        </a:p>
      </dgm:t>
    </dgm:pt>
    <dgm:pt modelId="{9A85D524-C3A3-4610-94E4-7280569E3D34}" type="sibTrans" cxnId="{0BCA91CB-A5E2-44B3-A328-F1B99C7096AE}">
      <dgm:prSet/>
      <dgm:spPr/>
      <dgm:t>
        <a:bodyPr/>
        <a:lstStyle/>
        <a:p>
          <a:endParaRPr lang="en-US"/>
        </a:p>
      </dgm:t>
    </dgm:pt>
    <dgm:pt modelId="{F58A2942-0F74-44F4-AB93-670266E25215}">
      <dgm:prSet phldrT="[Text]" custT="1"/>
      <dgm:spPr>
        <a:solidFill>
          <a:srgbClr val="002569"/>
        </a:solidFill>
      </dgm:spPr>
      <dgm:t>
        <a:bodyPr/>
        <a:lstStyle/>
        <a:p>
          <a:r>
            <a:rPr lang="en-US" sz="2800" dirty="0" smtClean="0"/>
            <a:t>Spanish</a:t>
          </a:r>
          <a:endParaRPr lang="en-US" sz="2800" dirty="0"/>
        </a:p>
      </dgm:t>
    </dgm:pt>
    <dgm:pt modelId="{FB98FB62-EC1D-45E5-91B7-800599078307}" type="parTrans" cxnId="{5F167FDF-FE00-4DB8-803A-52689A66A951}">
      <dgm:prSet/>
      <dgm:spPr/>
      <dgm:t>
        <a:bodyPr/>
        <a:lstStyle/>
        <a:p>
          <a:endParaRPr lang="en-US"/>
        </a:p>
      </dgm:t>
    </dgm:pt>
    <dgm:pt modelId="{4BA3969E-D013-4C92-824B-D0E1A6CA5D5E}" type="sibTrans" cxnId="{5F167FDF-FE00-4DB8-803A-52689A66A951}">
      <dgm:prSet/>
      <dgm:spPr/>
      <dgm:t>
        <a:bodyPr/>
        <a:lstStyle/>
        <a:p>
          <a:endParaRPr lang="en-US"/>
        </a:p>
      </dgm:t>
    </dgm:pt>
    <dgm:pt modelId="{E80CE71E-916F-4FA9-BBAA-0285B1A98DA8}">
      <dgm:prSet phldrT="[Text]" custT="1"/>
      <dgm:spPr>
        <a:solidFill>
          <a:srgbClr val="002569">
            <a:alpha val="90000"/>
          </a:srgbClr>
        </a:solidFill>
      </dgm:spPr>
      <dgm:t>
        <a:bodyPr/>
        <a:lstStyle/>
        <a:p>
          <a:r>
            <a:rPr lang="en-US" sz="2000" dirty="0" smtClean="0">
              <a:solidFill>
                <a:schemeClr val="bg1"/>
              </a:solidFill>
            </a:rPr>
            <a:t>Release Form</a:t>
          </a:r>
          <a:endParaRPr lang="en-US" sz="2000" dirty="0">
            <a:solidFill>
              <a:schemeClr val="bg1"/>
            </a:solidFill>
          </a:endParaRPr>
        </a:p>
      </dgm:t>
    </dgm:pt>
    <dgm:pt modelId="{513D2F1A-C88C-4008-B731-4F38123D116E}" type="parTrans" cxnId="{F4129BD3-7475-4EFC-B079-7E7E06C35117}">
      <dgm:prSet/>
      <dgm:spPr>
        <a:solidFill>
          <a:srgbClr val="F1AD02"/>
        </a:solidFill>
      </dgm:spPr>
      <dgm:t>
        <a:bodyPr/>
        <a:lstStyle/>
        <a:p>
          <a:endParaRPr lang="en-US"/>
        </a:p>
      </dgm:t>
    </dgm:pt>
    <dgm:pt modelId="{AACC85B5-EF95-4B62-AA7E-ECB37E984DF6}" type="sibTrans" cxnId="{F4129BD3-7475-4EFC-B079-7E7E06C35117}">
      <dgm:prSet/>
      <dgm:spPr/>
      <dgm:t>
        <a:bodyPr/>
        <a:lstStyle/>
        <a:p>
          <a:endParaRPr lang="en-US"/>
        </a:p>
      </dgm:t>
    </dgm:pt>
    <dgm:pt modelId="{C52EEC13-8ECD-4AE0-9426-6D9C9D9E7B3C}" type="pres">
      <dgm:prSet presAssocID="{1FBD7C1F-961A-4D9C-AEF4-3EE51F21F9DF}" presName="Name0" presStyleCnt="0">
        <dgm:presLayoutVars>
          <dgm:dir/>
          <dgm:animLvl val="lvl"/>
          <dgm:resizeHandles val="exact"/>
        </dgm:presLayoutVars>
      </dgm:prSet>
      <dgm:spPr/>
      <dgm:t>
        <a:bodyPr/>
        <a:lstStyle/>
        <a:p>
          <a:endParaRPr lang="en-US"/>
        </a:p>
      </dgm:t>
    </dgm:pt>
    <dgm:pt modelId="{097695CD-F14B-4D92-ACC1-42E99E9BC3DD}" type="pres">
      <dgm:prSet presAssocID="{8FFCBA78-09A7-43E4-9957-281120AF62D3}" presName="vertFlow" presStyleCnt="0"/>
      <dgm:spPr/>
    </dgm:pt>
    <dgm:pt modelId="{F341E918-37CC-43C7-BC8F-5CFE4696B2BF}" type="pres">
      <dgm:prSet presAssocID="{8FFCBA78-09A7-43E4-9957-281120AF62D3}" presName="header" presStyleLbl="node1" presStyleIdx="0" presStyleCnt="2"/>
      <dgm:spPr/>
      <dgm:t>
        <a:bodyPr/>
        <a:lstStyle/>
        <a:p>
          <a:endParaRPr lang="en-US"/>
        </a:p>
      </dgm:t>
    </dgm:pt>
    <dgm:pt modelId="{40D892F0-6501-427A-B94A-67DF320F3830}" type="pres">
      <dgm:prSet presAssocID="{7F038216-F8DB-4BD7-9524-94F2B3294B7F}" presName="parTrans" presStyleLbl="sibTrans2D1" presStyleIdx="0" presStyleCnt="2"/>
      <dgm:spPr/>
      <dgm:t>
        <a:bodyPr/>
        <a:lstStyle/>
        <a:p>
          <a:endParaRPr lang="en-US"/>
        </a:p>
      </dgm:t>
    </dgm:pt>
    <dgm:pt modelId="{13A58729-D9B6-4A65-B9E9-928E2870964D}" type="pres">
      <dgm:prSet presAssocID="{2D819F08-03A3-42E7-B069-09D3BF6E342F}" presName="child" presStyleLbl="alignAccFollowNode1" presStyleIdx="0" presStyleCnt="2">
        <dgm:presLayoutVars>
          <dgm:chMax val="0"/>
          <dgm:bulletEnabled val="1"/>
        </dgm:presLayoutVars>
      </dgm:prSet>
      <dgm:spPr/>
      <dgm:t>
        <a:bodyPr/>
        <a:lstStyle/>
        <a:p>
          <a:endParaRPr lang="en-US"/>
        </a:p>
      </dgm:t>
    </dgm:pt>
    <dgm:pt modelId="{421551EC-AB90-4BFF-92CB-7BBAEE7F4911}" type="pres">
      <dgm:prSet presAssocID="{8FFCBA78-09A7-43E4-9957-281120AF62D3}" presName="hSp" presStyleCnt="0"/>
      <dgm:spPr/>
    </dgm:pt>
    <dgm:pt modelId="{89CA2FDB-0CED-4A23-8EE9-5D65ABAF6E99}" type="pres">
      <dgm:prSet presAssocID="{F58A2942-0F74-44F4-AB93-670266E25215}" presName="vertFlow" presStyleCnt="0"/>
      <dgm:spPr/>
    </dgm:pt>
    <dgm:pt modelId="{41AA8180-A80D-4BC2-B21D-FA1396C79703}" type="pres">
      <dgm:prSet presAssocID="{F58A2942-0F74-44F4-AB93-670266E25215}" presName="header" presStyleLbl="node1" presStyleIdx="1" presStyleCnt="2"/>
      <dgm:spPr/>
      <dgm:t>
        <a:bodyPr/>
        <a:lstStyle/>
        <a:p>
          <a:endParaRPr lang="en-US"/>
        </a:p>
      </dgm:t>
    </dgm:pt>
    <dgm:pt modelId="{967DBC7A-21DC-43EC-8FED-44243200129A}" type="pres">
      <dgm:prSet presAssocID="{513D2F1A-C88C-4008-B731-4F38123D116E}" presName="parTrans" presStyleLbl="sibTrans2D1" presStyleIdx="1" presStyleCnt="2"/>
      <dgm:spPr/>
      <dgm:t>
        <a:bodyPr/>
        <a:lstStyle/>
        <a:p>
          <a:endParaRPr lang="en-US"/>
        </a:p>
      </dgm:t>
    </dgm:pt>
    <dgm:pt modelId="{0C04A549-7677-45E0-9502-79C8B6F78224}" type="pres">
      <dgm:prSet presAssocID="{E80CE71E-916F-4FA9-BBAA-0285B1A98DA8}" presName="child" presStyleLbl="alignAccFollowNode1" presStyleIdx="1" presStyleCnt="2">
        <dgm:presLayoutVars>
          <dgm:chMax val="0"/>
          <dgm:bulletEnabled val="1"/>
        </dgm:presLayoutVars>
      </dgm:prSet>
      <dgm:spPr/>
      <dgm:t>
        <a:bodyPr/>
        <a:lstStyle/>
        <a:p>
          <a:endParaRPr lang="en-US"/>
        </a:p>
      </dgm:t>
    </dgm:pt>
  </dgm:ptLst>
  <dgm:cxnLst>
    <dgm:cxn modelId="{C585CD58-DA72-4F8D-A551-131DB7FC7CA1}" type="presOf" srcId="{8FFCBA78-09A7-43E4-9957-281120AF62D3}" destId="{F341E918-37CC-43C7-BC8F-5CFE4696B2BF}" srcOrd="0" destOrd="0" presId="urn:microsoft.com/office/officeart/2005/8/layout/lProcess1"/>
    <dgm:cxn modelId="{D9632651-3D75-4D62-8D03-A1C22D254A3E}" type="presOf" srcId="{2D819F08-03A3-42E7-B069-09D3BF6E342F}" destId="{13A58729-D9B6-4A65-B9E9-928E2870964D}" srcOrd="0" destOrd="0" presId="urn:microsoft.com/office/officeart/2005/8/layout/lProcess1"/>
    <dgm:cxn modelId="{5F167FDF-FE00-4DB8-803A-52689A66A951}" srcId="{1FBD7C1F-961A-4D9C-AEF4-3EE51F21F9DF}" destId="{F58A2942-0F74-44F4-AB93-670266E25215}" srcOrd="1" destOrd="0" parTransId="{FB98FB62-EC1D-45E5-91B7-800599078307}" sibTransId="{4BA3969E-D013-4C92-824B-D0E1A6CA5D5E}"/>
    <dgm:cxn modelId="{67903B99-6276-4786-9F57-CDE14AE48BA7}" type="presOf" srcId="{7F038216-F8DB-4BD7-9524-94F2B3294B7F}" destId="{40D892F0-6501-427A-B94A-67DF320F3830}" srcOrd="0" destOrd="0" presId="urn:microsoft.com/office/officeart/2005/8/layout/lProcess1"/>
    <dgm:cxn modelId="{58741EC5-D1DC-4D58-BB23-547F90FC0E4E}" type="presOf" srcId="{F58A2942-0F74-44F4-AB93-670266E25215}" destId="{41AA8180-A80D-4BC2-B21D-FA1396C79703}" srcOrd="0" destOrd="0" presId="urn:microsoft.com/office/officeart/2005/8/layout/lProcess1"/>
    <dgm:cxn modelId="{F4EB5EC2-9D46-40B0-87AB-7800EEBF5F79}" type="presOf" srcId="{513D2F1A-C88C-4008-B731-4F38123D116E}" destId="{967DBC7A-21DC-43EC-8FED-44243200129A}" srcOrd="0" destOrd="0" presId="urn:microsoft.com/office/officeart/2005/8/layout/lProcess1"/>
    <dgm:cxn modelId="{F4129BD3-7475-4EFC-B079-7E7E06C35117}" srcId="{F58A2942-0F74-44F4-AB93-670266E25215}" destId="{E80CE71E-916F-4FA9-BBAA-0285B1A98DA8}" srcOrd="0" destOrd="0" parTransId="{513D2F1A-C88C-4008-B731-4F38123D116E}" sibTransId="{AACC85B5-EF95-4B62-AA7E-ECB37E984DF6}"/>
    <dgm:cxn modelId="{0BCA91CB-A5E2-44B3-A328-F1B99C7096AE}" srcId="{8FFCBA78-09A7-43E4-9957-281120AF62D3}" destId="{2D819F08-03A3-42E7-B069-09D3BF6E342F}" srcOrd="0" destOrd="0" parTransId="{7F038216-F8DB-4BD7-9524-94F2B3294B7F}" sibTransId="{9A85D524-C3A3-4610-94E4-7280569E3D34}"/>
    <dgm:cxn modelId="{2F51D629-46BC-45C9-BCB1-64E14F8A7C51}" type="presOf" srcId="{1FBD7C1F-961A-4D9C-AEF4-3EE51F21F9DF}" destId="{C52EEC13-8ECD-4AE0-9426-6D9C9D9E7B3C}" srcOrd="0" destOrd="0" presId="urn:microsoft.com/office/officeart/2005/8/layout/lProcess1"/>
    <dgm:cxn modelId="{00C3B6CE-3FA6-46C6-B3EA-01F5BE42CBFF}" srcId="{1FBD7C1F-961A-4D9C-AEF4-3EE51F21F9DF}" destId="{8FFCBA78-09A7-43E4-9957-281120AF62D3}" srcOrd="0" destOrd="0" parTransId="{8FC179C0-F7C7-4A88-9AA8-EC53215DBA45}" sibTransId="{24CA564D-372A-4106-9ED1-49B8C6114F01}"/>
    <dgm:cxn modelId="{3F2581E3-D760-4C90-909A-847A8672DE54}" type="presOf" srcId="{E80CE71E-916F-4FA9-BBAA-0285B1A98DA8}" destId="{0C04A549-7677-45E0-9502-79C8B6F78224}" srcOrd="0" destOrd="0" presId="urn:microsoft.com/office/officeart/2005/8/layout/lProcess1"/>
    <dgm:cxn modelId="{989F2E56-FB84-46DD-A164-712EC1722CBE}" type="presParOf" srcId="{C52EEC13-8ECD-4AE0-9426-6D9C9D9E7B3C}" destId="{097695CD-F14B-4D92-ACC1-42E99E9BC3DD}" srcOrd="0" destOrd="0" presId="urn:microsoft.com/office/officeart/2005/8/layout/lProcess1"/>
    <dgm:cxn modelId="{AB0BEC76-FF4E-4BD5-8C3E-71478348251D}" type="presParOf" srcId="{097695CD-F14B-4D92-ACC1-42E99E9BC3DD}" destId="{F341E918-37CC-43C7-BC8F-5CFE4696B2BF}" srcOrd="0" destOrd="0" presId="urn:microsoft.com/office/officeart/2005/8/layout/lProcess1"/>
    <dgm:cxn modelId="{84365DFE-FCFA-4E63-9700-CE3A541B05B9}" type="presParOf" srcId="{097695CD-F14B-4D92-ACC1-42E99E9BC3DD}" destId="{40D892F0-6501-427A-B94A-67DF320F3830}" srcOrd="1" destOrd="0" presId="urn:microsoft.com/office/officeart/2005/8/layout/lProcess1"/>
    <dgm:cxn modelId="{4C126DCA-34F9-4049-94F5-22EE7D671678}" type="presParOf" srcId="{097695CD-F14B-4D92-ACC1-42E99E9BC3DD}" destId="{13A58729-D9B6-4A65-B9E9-928E2870964D}" srcOrd="2" destOrd="0" presId="urn:microsoft.com/office/officeart/2005/8/layout/lProcess1"/>
    <dgm:cxn modelId="{C77E96C1-E8FB-4FDE-9AE4-CC59B05DBF83}" type="presParOf" srcId="{C52EEC13-8ECD-4AE0-9426-6D9C9D9E7B3C}" destId="{421551EC-AB90-4BFF-92CB-7BBAEE7F4911}" srcOrd="1" destOrd="0" presId="urn:microsoft.com/office/officeart/2005/8/layout/lProcess1"/>
    <dgm:cxn modelId="{64F49DC0-751A-4EA7-A4CD-EE5A0D68997B}" type="presParOf" srcId="{C52EEC13-8ECD-4AE0-9426-6D9C9D9E7B3C}" destId="{89CA2FDB-0CED-4A23-8EE9-5D65ABAF6E99}" srcOrd="2" destOrd="0" presId="urn:microsoft.com/office/officeart/2005/8/layout/lProcess1"/>
    <dgm:cxn modelId="{6DCFB20A-7021-4831-8311-4D5F720A48F4}" type="presParOf" srcId="{89CA2FDB-0CED-4A23-8EE9-5D65ABAF6E99}" destId="{41AA8180-A80D-4BC2-B21D-FA1396C79703}" srcOrd="0" destOrd="0" presId="urn:microsoft.com/office/officeart/2005/8/layout/lProcess1"/>
    <dgm:cxn modelId="{A2DC10E5-DA63-4D38-B8C9-18E6FF313D36}" type="presParOf" srcId="{89CA2FDB-0CED-4A23-8EE9-5D65ABAF6E99}" destId="{967DBC7A-21DC-43EC-8FED-44243200129A}" srcOrd="1" destOrd="0" presId="urn:microsoft.com/office/officeart/2005/8/layout/lProcess1"/>
    <dgm:cxn modelId="{790021A6-5CA8-4C91-A25A-A7D972B6B537}" type="presParOf" srcId="{89CA2FDB-0CED-4A23-8EE9-5D65ABAF6E99}" destId="{0C04A549-7677-45E0-9502-79C8B6F78224}"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51B953-B72F-4837-805B-71AE8F3F4A8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EAE7053D-BC94-4BDA-9D33-A54605B926AE}">
      <dgm:prSet phldrT="[Text]"/>
      <dgm:spPr>
        <a:solidFill>
          <a:srgbClr val="002569"/>
        </a:solidFill>
      </dgm:spPr>
      <dgm:t>
        <a:bodyPr/>
        <a:lstStyle/>
        <a:p>
          <a:r>
            <a:rPr lang="en-US" dirty="0" smtClean="0"/>
            <a:t>Potential Results</a:t>
          </a:r>
          <a:endParaRPr lang="en-US" dirty="0"/>
        </a:p>
      </dgm:t>
    </dgm:pt>
    <dgm:pt modelId="{11FBD29F-F4F3-4756-BD9B-310B1436D0E3}" type="parTrans" cxnId="{95C6F3E0-E3A1-4702-AE47-6214E7F72EB9}">
      <dgm:prSet/>
      <dgm:spPr/>
      <dgm:t>
        <a:bodyPr/>
        <a:lstStyle/>
        <a:p>
          <a:endParaRPr lang="en-US"/>
        </a:p>
      </dgm:t>
    </dgm:pt>
    <dgm:pt modelId="{50C2F346-060D-41A5-9811-50A604203F04}" type="sibTrans" cxnId="{95C6F3E0-E3A1-4702-AE47-6214E7F72EB9}">
      <dgm:prSet/>
      <dgm:spPr/>
      <dgm:t>
        <a:bodyPr/>
        <a:lstStyle/>
        <a:p>
          <a:endParaRPr lang="en-US"/>
        </a:p>
      </dgm:t>
    </dgm:pt>
    <dgm:pt modelId="{794C6CFF-B627-4614-90DE-1CBD37505AEC}">
      <dgm:prSet phldrT="[Text]"/>
      <dgm:spPr>
        <a:solidFill>
          <a:srgbClr val="002569"/>
        </a:solidFill>
      </dgm:spPr>
      <dgm:t>
        <a:bodyPr/>
        <a:lstStyle/>
        <a:p>
          <a:r>
            <a:rPr lang="en-US" dirty="0" smtClean="0"/>
            <a:t>Approval</a:t>
          </a:r>
          <a:endParaRPr lang="en-US" dirty="0"/>
        </a:p>
      </dgm:t>
    </dgm:pt>
    <dgm:pt modelId="{668B314C-CE5D-449C-AB40-5B651D94A5F8}" type="parTrans" cxnId="{1806DBC5-F59D-42D8-B7A3-EBB44DB94CB9}">
      <dgm:prSet/>
      <dgm:spPr>
        <a:ln>
          <a:solidFill>
            <a:srgbClr val="F1AD02"/>
          </a:solidFill>
        </a:ln>
      </dgm:spPr>
      <dgm:t>
        <a:bodyPr/>
        <a:lstStyle/>
        <a:p>
          <a:endParaRPr lang="en-US"/>
        </a:p>
      </dgm:t>
    </dgm:pt>
    <dgm:pt modelId="{D6499245-39E6-415F-B68A-2B99333E589A}" type="sibTrans" cxnId="{1806DBC5-F59D-42D8-B7A3-EBB44DB94CB9}">
      <dgm:prSet/>
      <dgm:spPr/>
      <dgm:t>
        <a:bodyPr/>
        <a:lstStyle/>
        <a:p>
          <a:endParaRPr lang="en-US"/>
        </a:p>
      </dgm:t>
    </dgm:pt>
    <dgm:pt modelId="{B9E368D8-055C-4AED-ADB3-98BE27F48A43}">
      <dgm:prSet phldrT="[Text]"/>
      <dgm:spPr>
        <a:solidFill>
          <a:srgbClr val="002569"/>
        </a:solidFill>
      </dgm:spPr>
      <dgm:t>
        <a:bodyPr/>
        <a:lstStyle/>
        <a:p>
          <a:r>
            <a:rPr lang="en-US" dirty="0" smtClean="0"/>
            <a:t>Denial</a:t>
          </a:r>
          <a:endParaRPr lang="en-US" dirty="0"/>
        </a:p>
      </dgm:t>
    </dgm:pt>
    <dgm:pt modelId="{96B6BCDF-680F-4EAC-AAD0-4A6385E29B46}" type="parTrans" cxnId="{1353E88A-5FFE-42F3-ABE3-7252C7AC969E}">
      <dgm:prSet/>
      <dgm:spPr>
        <a:ln>
          <a:solidFill>
            <a:srgbClr val="F1AD02"/>
          </a:solidFill>
        </a:ln>
      </dgm:spPr>
      <dgm:t>
        <a:bodyPr/>
        <a:lstStyle/>
        <a:p>
          <a:endParaRPr lang="en-US"/>
        </a:p>
      </dgm:t>
    </dgm:pt>
    <dgm:pt modelId="{EF8687C9-1B23-4B90-A134-51B7B2E91170}" type="sibTrans" cxnId="{1353E88A-5FFE-42F3-ABE3-7252C7AC969E}">
      <dgm:prSet/>
      <dgm:spPr/>
      <dgm:t>
        <a:bodyPr/>
        <a:lstStyle/>
        <a:p>
          <a:endParaRPr lang="en-US"/>
        </a:p>
      </dgm:t>
    </dgm:pt>
    <dgm:pt modelId="{FBB1B2A5-E418-400A-80C9-7712FFB2B835}">
      <dgm:prSet phldrT="[Text]"/>
      <dgm:spPr>
        <a:solidFill>
          <a:srgbClr val="002569"/>
        </a:solidFill>
      </dgm:spPr>
      <dgm:t>
        <a:bodyPr/>
        <a:lstStyle/>
        <a:p>
          <a:r>
            <a:rPr lang="en-US" dirty="0" smtClean="0"/>
            <a:t>Partial Approval/Denial</a:t>
          </a:r>
          <a:endParaRPr lang="en-US" dirty="0"/>
        </a:p>
      </dgm:t>
    </dgm:pt>
    <dgm:pt modelId="{12736576-A8E9-4962-B6FE-F91AC4F7577D}" type="parTrans" cxnId="{7B0C9DC0-1CD2-46EB-BD2E-B0C98A77DF72}">
      <dgm:prSet/>
      <dgm:spPr>
        <a:ln>
          <a:solidFill>
            <a:srgbClr val="F1AD02"/>
          </a:solidFill>
        </a:ln>
      </dgm:spPr>
      <dgm:t>
        <a:bodyPr/>
        <a:lstStyle/>
        <a:p>
          <a:endParaRPr lang="en-US"/>
        </a:p>
      </dgm:t>
    </dgm:pt>
    <dgm:pt modelId="{0E0D2971-5D33-427A-B985-8BBAB2692CB3}" type="sibTrans" cxnId="{7B0C9DC0-1CD2-46EB-BD2E-B0C98A77DF72}">
      <dgm:prSet/>
      <dgm:spPr/>
      <dgm:t>
        <a:bodyPr/>
        <a:lstStyle/>
        <a:p>
          <a:endParaRPr lang="en-US"/>
        </a:p>
      </dgm:t>
    </dgm:pt>
    <dgm:pt modelId="{EADBF7F9-B4B8-440A-BAF1-AB157FD69403}" type="pres">
      <dgm:prSet presAssocID="{E051B953-B72F-4837-805B-71AE8F3F4A8A}" presName="Name0" presStyleCnt="0">
        <dgm:presLayoutVars>
          <dgm:chPref val="1"/>
          <dgm:dir/>
          <dgm:animOne val="branch"/>
          <dgm:animLvl val="lvl"/>
          <dgm:resizeHandles val="exact"/>
        </dgm:presLayoutVars>
      </dgm:prSet>
      <dgm:spPr/>
      <dgm:t>
        <a:bodyPr/>
        <a:lstStyle/>
        <a:p>
          <a:endParaRPr lang="en-US"/>
        </a:p>
      </dgm:t>
    </dgm:pt>
    <dgm:pt modelId="{5A17B03C-F2BB-4C03-B1CC-AA468D590368}" type="pres">
      <dgm:prSet presAssocID="{EAE7053D-BC94-4BDA-9D33-A54605B926AE}" presName="root1" presStyleCnt="0"/>
      <dgm:spPr/>
    </dgm:pt>
    <dgm:pt modelId="{9DC91BD9-CAF7-46DF-BD1B-D64AC6B93C2E}" type="pres">
      <dgm:prSet presAssocID="{EAE7053D-BC94-4BDA-9D33-A54605B926AE}" presName="LevelOneTextNode" presStyleLbl="node0" presStyleIdx="0" presStyleCnt="1">
        <dgm:presLayoutVars>
          <dgm:chPref val="3"/>
        </dgm:presLayoutVars>
      </dgm:prSet>
      <dgm:spPr/>
      <dgm:t>
        <a:bodyPr/>
        <a:lstStyle/>
        <a:p>
          <a:endParaRPr lang="en-US"/>
        </a:p>
      </dgm:t>
    </dgm:pt>
    <dgm:pt modelId="{0163E1A5-4E50-4023-9A8E-008EBAB48990}" type="pres">
      <dgm:prSet presAssocID="{EAE7053D-BC94-4BDA-9D33-A54605B926AE}" presName="level2hierChild" presStyleCnt="0"/>
      <dgm:spPr/>
    </dgm:pt>
    <dgm:pt modelId="{831FF8CF-2365-46B0-8A3E-32C3EA917EAC}" type="pres">
      <dgm:prSet presAssocID="{668B314C-CE5D-449C-AB40-5B651D94A5F8}" presName="conn2-1" presStyleLbl="parChTrans1D2" presStyleIdx="0" presStyleCnt="3"/>
      <dgm:spPr/>
      <dgm:t>
        <a:bodyPr/>
        <a:lstStyle/>
        <a:p>
          <a:endParaRPr lang="en-US"/>
        </a:p>
      </dgm:t>
    </dgm:pt>
    <dgm:pt modelId="{6B7C7128-5983-437A-85D3-16BD73573424}" type="pres">
      <dgm:prSet presAssocID="{668B314C-CE5D-449C-AB40-5B651D94A5F8}" presName="connTx" presStyleLbl="parChTrans1D2" presStyleIdx="0" presStyleCnt="3"/>
      <dgm:spPr/>
      <dgm:t>
        <a:bodyPr/>
        <a:lstStyle/>
        <a:p>
          <a:endParaRPr lang="en-US"/>
        </a:p>
      </dgm:t>
    </dgm:pt>
    <dgm:pt modelId="{892EDDE3-A0E7-4CD2-AE16-149A84E84C4B}" type="pres">
      <dgm:prSet presAssocID="{794C6CFF-B627-4614-90DE-1CBD37505AEC}" presName="root2" presStyleCnt="0"/>
      <dgm:spPr/>
    </dgm:pt>
    <dgm:pt modelId="{2F73C9B2-FEFE-436E-8192-D2E70A8D9150}" type="pres">
      <dgm:prSet presAssocID="{794C6CFF-B627-4614-90DE-1CBD37505AEC}" presName="LevelTwoTextNode" presStyleLbl="node2" presStyleIdx="0" presStyleCnt="3">
        <dgm:presLayoutVars>
          <dgm:chPref val="3"/>
        </dgm:presLayoutVars>
      </dgm:prSet>
      <dgm:spPr/>
      <dgm:t>
        <a:bodyPr/>
        <a:lstStyle/>
        <a:p>
          <a:endParaRPr lang="en-US"/>
        </a:p>
      </dgm:t>
    </dgm:pt>
    <dgm:pt modelId="{695EE903-7CA4-4DB9-91B6-45BE114BE6DB}" type="pres">
      <dgm:prSet presAssocID="{794C6CFF-B627-4614-90DE-1CBD37505AEC}" presName="level3hierChild" presStyleCnt="0"/>
      <dgm:spPr/>
    </dgm:pt>
    <dgm:pt modelId="{AFC49B69-18A6-41C0-A69F-A49A16A58F04}" type="pres">
      <dgm:prSet presAssocID="{96B6BCDF-680F-4EAC-AAD0-4A6385E29B46}" presName="conn2-1" presStyleLbl="parChTrans1D2" presStyleIdx="1" presStyleCnt="3"/>
      <dgm:spPr/>
      <dgm:t>
        <a:bodyPr/>
        <a:lstStyle/>
        <a:p>
          <a:endParaRPr lang="en-US"/>
        </a:p>
      </dgm:t>
    </dgm:pt>
    <dgm:pt modelId="{90A07D99-4544-465B-BF18-9C7D0753A59E}" type="pres">
      <dgm:prSet presAssocID="{96B6BCDF-680F-4EAC-AAD0-4A6385E29B46}" presName="connTx" presStyleLbl="parChTrans1D2" presStyleIdx="1" presStyleCnt="3"/>
      <dgm:spPr/>
      <dgm:t>
        <a:bodyPr/>
        <a:lstStyle/>
        <a:p>
          <a:endParaRPr lang="en-US"/>
        </a:p>
      </dgm:t>
    </dgm:pt>
    <dgm:pt modelId="{577A42F1-85FA-4547-8D37-1456B1F3AF77}" type="pres">
      <dgm:prSet presAssocID="{B9E368D8-055C-4AED-ADB3-98BE27F48A43}" presName="root2" presStyleCnt="0"/>
      <dgm:spPr/>
    </dgm:pt>
    <dgm:pt modelId="{6AB74CEA-5C89-4702-B0AB-3A7429978C30}" type="pres">
      <dgm:prSet presAssocID="{B9E368D8-055C-4AED-ADB3-98BE27F48A43}" presName="LevelTwoTextNode" presStyleLbl="node2" presStyleIdx="1" presStyleCnt="3">
        <dgm:presLayoutVars>
          <dgm:chPref val="3"/>
        </dgm:presLayoutVars>
      </dgm:prSet>
      <dgm:spPr/>
      <dgm:t>
        <a:bodyPr/>
        <a:lstStyle/>
        <a:p>
          <a:endParaRPr lang="en-US"/>
        </a:p>
      </dgm:t>
    </dgm:pt>
    <dgm:pt modelId="{E5C835A3-8E85-40E2-966D-CE9B40A5F2F2}" type="pres">
      <dgm:prSet presAssocID="{B9E368D8-055C-4AED-ADB3-98BE27F48A43}" presName="level3hierChild" presStyleCnt="0"/>
      <dgm:spPr/>
    </dgm:pt>
    <dgm:pt modelId="{04436D05-58AC-498E-BFB3-A0264D6B0810}" type="pres">
      <dgm:prSet presAssocID="{12736576-A8E9-4962-B6FE-F91AC4F7577D}" presName="conn2-1" presStyleLbl="parChTrans1D2" presStyleIdx="2" presStyleCnt="3"/>
      <dgm:spPr/>
      <dgm:t>
        <a:bodyPr/>
        <a:lstStyle/>
        <a:p>
          <a:endParaRPr lang="en-US"/>
        </a:p>
      </dgm:t>
    </dgm:pt>
    <dgm:pt modelId="{196D87C1-9213-4326-9378-322431EFC750}" type="pres">
      <dgm:prSet presAssocID="{12736576-A8E9-4962-B6FE-F91AC4F7577D}" presName="connTx" presStyleLbl="parChTrans1D2" presStyleIdx="2" presStyleCnt="3"/>
      <dgm:spPr/>
      <dgm:t>
        <a:bodyPr/>
        <a:lstStyle/>
        <a:p>
          <a:endParaRPr lang="en-US"/>
        </a:p>
      </dgm:t>
    </dgm:pt>
    <dgm:pt modelId="{06B95554-1521-4A90-8C15-BBC27B49AA77}" type="pres">
      <dgm:prSet presAssocID="{FBB1B2A5-E418-400A-80C9-7712FFB2B835}" presName="root2" presStyleCnt="0"/>
      <dgm:spPr/>
    </dgm:pt>
    <dgm:pt modelId="{A77D5E81-EF1A-463F-8DEE-1CE2379E75CD}" type="pres">
      <dgm:prSet presAssocID="{FBB1B2A5-E418-400A-80C9-7712FFB2B835}" presName="LevelTwoTextNode" presStyleLbl="node2" presStyleIdx="2" presStyleCnt="3">
        <dgm:presLayoutVars>
          <dgm:chPref val="3"/>
        </dgm:presLayoutVars>
      </dgm:prSet>
      <dgm:spPr/>
      <dgm:t>
        <a:bodyPr/>
        <a:lstStyle/>
        <a:p>
          <a:endParaRPr lang="en-US"/>
        </a:p>
      </dgm:t>
    </dgm:pt>
    <dgm:pt modelId="{7127D33B-AFEB-47A6-8990-CC5ECEA4CF6D}" type="pres">
      <dgm:prSet presAssocID="{FBB1B2A5-E418-400A-80C9-7712FFB2B835}" presName="level3hierChild" presStyleCnt="0"/>
      <dgm:spPr/>
    </dgm:pt>
  </dgm:ptLst>
  <dgm:cxnLst>
    <dgm:cxn modelId="{EDDF7651-7FA7-497B-8DE8-73F7CF6B02CE}" type="presOf" srcId="{EAE7053D-BC94-4BDA-9D33-A54605B926AE}" destId="{9DC91BD9-CAF7-46DF-BD1B-D64AC6B93C2E}" srcOrd="0" destOrd="0" presId="urn:microsoft.com/office/officeart/2008/layout/HorizontalMultiLevelHierarchy"/>
    <dgm:cxn modelId="{2C346FF0-D655-437F-B34C-336BC04CAB9A}" type="presOf" srcId="{12736576-A8E9-4962-B6FE-F91AC4F7577D}" destId="{04436D05-58AC-498E-BFB3-A0264D6B0810}" srcOrd="0" destOrd="0" presId="urn:microsoft.com/office/officeart/2008/layout/HorizontalMultiLevelHierarchy"/>
    <dgm:cxn modelId="{B1093A2F-0E7B-45E0-BD98-B0D329C9407C}" type="presOf" srcId="{E051B953-B72F-4837-805B-71AE8F3F4A8A}" destId="{EADBF7F9-B4B8-440A-BAF1-AB157FD69403}" srcOrd="0" destOrd="0" presId="urn:microsoft.com/office/officeart/2008/layout/HorizontalMultiLevelHierarchy"/>
    <dgm:cxn modelId="{7B0C9DC0-1CD2-46EB-BD2E-B0C98A77DF72}" srcId="{EAE7053D-BC94-4BDA-9D33-A54605B926AE}" destId="{FBB1B2A5-E418-400A-80C9-7712FFB2B835}" srcOrd="2" destOrd="0" parTransId="{12736576-A8E9-4962-B6FE-F91AC4F7577D}" sibTransId="{0E0D2971-5D33-427A-B985-8BBAB2692CB3}"/>
    <dgm:cxn modelId="{39D7A824-F15D-4CF0-980A-3320DB38ED97}" type="presOf" srcId="{668B314C-CE5D-449C-AB40-5B651D94A5F8}" destId="{831FF8CF-2365-46B0-8A3E-32C3EA917EAC}" srcOrd="0" destOrd="0" presId="urn:microsoft.com/office/officeart/2008/layout/HorizontalMultiLevelHierarchy"/>
    <dgm:cxn modelId="{D735533D-54C0-4445-99C6-310791AC8ABA}" type="presOf" srcId="{668B314C-CE5D-449C-AB40-5B651D94A5F8}" destId="{6B7C7128-5983-437A-85D3-16BD73573424}" srcOrd="1" destOrd="0" presId="urn:microsoft.com/office/officeart/2008/layout/HorizontalMultiLevelHierarchy"/>
    <dgm:cxn modelId="{1806DBC5-F59D-42D8-B7A3-EBB44DB94CB9}" srcId="{EAE7053D-BC94-4BDA-9D33-A54605B926AE}" destId="{794C6CFF-B627-4614-90DE-1CBD37505AEC}" srcOrd="0" destOrd="0" parTransId="{668B314C-CE5D-449C-AB40-5B651D94A5F8}" sibTransId="{D6499245-39E6-415F-B68A-2B99333E589A}"/>
    <dgm:cxn modelId="{F4751831-E984-4EC8-A00D-3680783F07BE}" type="presOf" srcId="{12736576-A8E9-4962-B6FE-F91AC4F7577D}" destId="{196D87C1-9213-4326-9378-322431EFC750}" srcOrd="1" destOrd="0" presId="urn:microsoft.com/office/officeart/2008/layout/HorizontalMultiLevelHierarchy"/>
    <dgm:cxn modelId="{AC1513C2-CBF5-47A6-8641-CA56BA810C74}" type="presOf" srcId="{B9E368D8-055C-4AED-ADB3-98BE27F48A43}" destId="{6AB74CEA-5C89-4702-B0AB-3A7429978C30}" srcOrd="0" destOrd="0" presId="urn:microsoft.com/office/officeart/2008/layout/HorizontalMultiLevelHierarchy"/>
    <dgm:cxn modelId="{95C6F3E0-E3A1-4702-AE47-6214E7F72EB9}" srcId="{E051B953-B72F-4837-805B-71AE8F3F4A8A}" destId="{EAE7053D-BC94-4BDA-9D33-A54605B926AE}" srcOrd="0" destOrd="0" parTransId="{11FBD29F-F4F3-4756-BD9B-310B1436D0E3}" sibTransId="{50C2F346-060D-41A5-9811-50A604203F04}"/>
    <dgm:cxn modelId="{1353E88A-5FFE-42F3-ABE3-7252C7AC969E}" srcId="{EAE7053D-BC94-4BDA-9D33-A54605B926AE}" destId="{B9E368D8-055C-4AED-ADB3-98BE27F48A43}" srcOrd="1" destOrd="0" parTransId="{96B6BCDF-680F-4EAC-AAD0-4A6385E29B46}" sibTransId="{EF8687C9-1B23-4B90-A134-51B7B2E91170}"/>
    <dgm:cxn modelId="{2291E70C-0C25-43D6-B11F-9C2FF3C4404D}" type="presOf" srcId="{794C6CFF-B627-4614-90DE-1CBD37505AEC}" destId="{2F73C9B2-FEFE-436E-8192-D2E70A8D9150}" srcOrd="0" destOrd="0" presId="urn:microsoft.com/office/officeart/2008/layout/HorizontalMultiLevelHierarchy"/>
    <dgm:cxn modelId="{CBA66DB3-32DE-48D1-90F8-6AE0536D0496}" type="presOf" srcId="{96B6BCDF-680F-4EAC-AAD0-4A6385E29B46}" destId="{90A07D99-4544-465B-BF18-9C7D0753A59E}" srcOrd="1" destOrd="0" presId="urn:microsoft.com/office/officeart/2008/layout/HorizontalMultiLevelHierarchy"/>
    <dgm:cxn modelId="{0493328B-9FFC-42A1-8749-D591D72FDB66}" type="presOf" srcId="{96B6BCDF-680F-4EAC-AAD0-4A6385E29B46}" destId="{AFC49B69-18A6-41C0-A69F-A49A16A58F04}" srcOrd="0" destOrd="0" presId="urn:microsoft.com/office/officeart/2008/layout/HorizontalMultiLevelHierarchy"/>
    <dgm:cxn modelId="{DFC06B6A-3FFB-4E85-AD58-0429C6F85464}" type="presOf" srcId="{FBB1B2A5-E418-400A-80C9-7712FFB2B835}" destId="{A77D5E81-EF1A-463F-8DEE-1CE2379E75CD}" srcOrd="0" destOrd="0" presId="urn:microsoft.com/office/officeart/2008/layout/HorizontalMultiLevelHierarchy"/>
    <dgm:cxn modelId="{22C485F4-A544-4135-AA9B-269BFA14CA42}" type="presParOf" srcId="{EADBF7F9-B4B8-440A-BAF1-AB157FD69403}" destId="{5A17B03C-F2BB-4C03-B1CC-AA468D590368}" srcOrd="0" destOrd="0" presId="urn:microsoft.com/office/officeart/2008/layout/HorizontalMultiLevelHierarchy"/>
    <dgm:cxn modelId="{CF320238-1A6A-4BCB-A9E6-425462A734D1}" type="presParOf" srcId="{5A17B03C-F2BB-4C03-B1CC-AA468D590368}" destId="{9DC91BD9-CAF7-46DF-BD1B-D64AC6B93C2E}" srcOrd="0" destOrd="0" presId="urn:microsoft.com/office/officeart/2008/layout/HorizontalMultiLevelHierarchy"/>
    <dgm:cxn modelId="{BB863A15-E0FF-4D40-A154-A9B516278830}" type="presParOf" srcId="{5A17B03C-F2BB-4C03-B1CC-AA468D590368}" destId="{0163E1A5-4E50-4023-9A8E-008EBAB48990}" srcOrd="1" destOrd="0" presId="urn:microsoft.com/office/officeart/2008/layout/HorizontalMultiLevelHierarchy"/>
    <dgm:cxn modelId="{EAC14B66-0197-4DCD-9FFC-E873E04DB6B6}" type="presParOf" srcId="{0163E1A5-4E50-4023-9A8E-008EBAB48990}" destId="{831FF8CF-2365-46B0-8A3E-32C3EA917EAC}" srcOrd="0" destOrd="0" presId="urn:microsoft.com/office/officeart/2008/layout/HorizontalMultiLevelHierarchy"/>
    <dgm:cxn modelId="{35DE8841-024C-4B53-8FEC-4CC8534C7EB2}" type="presParOf" srcId="{831FF8CF-2365-46B0-8A3E-32C3EA917EAC}" destId="{6B7C7128-5983-437A-85D3-16BD73573424}" srcOrd="0" destOrd="0" presId="urn:microsoft.com/office/officeart/2008/layout/HorizontalMultiLevelHierarchy"/>
    <dgm:cxn modelId="{82299FE8-69C9-4999-90DC-E047435DC482}" type="presParOf" srcId="{0163E1A5-4E50-4023-9A8E-008EBAB48990}" destId="{892EDDE3-A0E7-4CD2-AE16-149A84E84C4B}" srcOrd="1" destOrd="0" presId="urn:microsoft.com/office/officeart/2008/layout/HorizontalMultiLevelHierarchy"/>
    <dgm:cxn modelId="{70906771-1B10-44FA-9057-D66CE77B80E3}" type="presParOf" srcId="{892EDDE3-A0E7-4CD2-AE16-149A84E84C4B}" destId="{2F73C9B2-FEFE-436E-8192-D2E70A8D9150}" srcOrd="0" destOrd="0" presId="urn:microsoft.com/office/officeart/2008/layout/HorizontalMultiLevelHierarchy"/>
    <dgm:cxn modelId="{EB00637D-8B8E-402C-A7CF-630D1F3C2E59}" type="presParOf" srcId="{892EDDE3-A0E7-4CD2-AE16-149A84E84C4B}" destId="{695EE903-7CA4-4DB9-91B6-45BE114BE6DB}" srcOrd="1" destOrd="0" presId="urn:microsoft.com/office/officeart/2008/layout/HorizontalMultiLevelHierarchy"/>
    <dgm:cxn modelId="{C12D5C9C-3815-4EEB-A0B0-AA5DBCFE70F0}" type="presParOf" srcId="{0163E1A5-4E50-4023-9A8E-008EBAB48990}" destId="{AFC49B69-18A6-41C0-A69F-A49A16A58F04}" srcOrd="2" destOrd="0" presId="urn:microsoft.com/office/officeart/2008/layout/HorizontalMultiLevelHierarchy"/>
    <dgm:cxn modelId="{BDB0CAF3-E40C-4A92-A53C-C7E1A445AE17}" type="presParOf" srcId="{AFC49B69-18A6-41C0-A69F-A49A16A58F04}" destId="{90A07D99-4544-465B-BF18-9C7D0753A59E}" srcOrd="0" destOrd="0" presId="urn:microsoft.com/office/officeart/2008/layout/HorizontalMultiLevelHierarchy"/>
    <dgm:cxn modelId="{03067ACD-1C70-4290-9E56-099A3F6184CB}" type="presParOf" srcId="{0163E1A5-4E50-4023-9A8E-008EBAB48990}" destId="{577A42F1-85FA-4547-8D37-1456B1F3AF77}" srcOrd="3" destOrd="0" presId="urn:microsoft.com/office/officeart/2008/layout/HorizontalMultiLevelHierarchy"/>
    <dgm:cxn modelId="{D10ED705-44CD-4C74-A074-CC1B239DF2CD}" type="presParOf" srcId="{577A42F1-85FA-4547-8D37-1456B1F3AF77}" destId="{6AB74CEA-5C89-4702-B0AB-3A7429978C30}" srcOrd="0" destOrd="0" presId="urn:microsoft.com/office/officeart/2008/layout/HorizontalMultiLevelHierarchy"/>
    <dgm:cxn modelId="{DB2A36EE-012D-49E1-A875-F6178CA2907D}" type="presParOf" srcId="{577A42F1-85FA-4547-8D37-1456B1F3AF77}" destId="{E5C835A3-8E85-40E2-966D-CE9B40A5F2F2}" srcOrd="1" destOrd="0" presId="urn:microsoft.com/office/officeart/2008/layout/HorizontalMultiLevelHierarchy"/>
    <dgm:cxn modelId="{D03F323F-8001-466F-B833-BC773BB93535}" type="presParOf" srcId="{0163E1A5-4E50-4023-9A8E-008EBAB48990}" destId="{04436D05-58AC-498E-BFB3-A0264D6B0810}" srcOrd="4" destOrd="0" presId="urn:microsoft.com/office/officeart/2008/layout/HorizontalMultiLevelHierarchy"/>
    <dgm:cxn modelId="{B92A67D9-A2DF-455A-BF49-95D967716786}" type="presParOf" srcId="{04436D05-58AC-498E-BFB3-A0264D6B0810}" destId="{196D87C1-9213-4326-9378-322431EFC750}" srcOrd="0" destOrd="0" presId="urn:microsoft.com/office/officeart/2008/layout/HorizontalMultiLevelHierarchy"/>
    <dgm:cxn modelId="{7071BE97-E4A9-46B9-8EF2-B4E569B48C0E}" type="presParOf" srcId="{0163E1A5-4E50-4023-9A8E-008EBAB48990}" destId="{06B95554-1521-4A90-8C15-BBC27B49AA77}" srcOrd="5" destOrd="0" presId="urn:microsoft.com/office/officeart/2008/layout/HorizontalMultiLevelHierarchy"/>
    <dgm:cxn modelId="{33255E3D-4E6B-4557-B0AC-9145E6DAA6F2}" type="presParOf" srcId="{06B95554-1521-4A90-8C15-BBC27B49AA77}" destId="{A77D5E81-EF1A-463F-8DEE-1CE2379E75CD}" srcOrd="0" destOrd="0" presId="urn:microsoft.com/office/officeart/2008/layout/HorizontalMultiLevelHierarchy"/>
    <dgm:cxn modelId="{2396CE04-3F37-4B47-82B6-72BFF5D150BB}" type="presParOf" srcId="{06B95554-1521-4A90-8C15-BBC27B49AA77}" destId="{7127D33B-AFEB-47A6-8990-CC5ECEA4CF6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BD7C1F-961A-4D9C-AEF4-3EE51F21F9DF}"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8FFCBA78-09A7-43E4-9957-281120AF62D3}">
      <dgm:prSet phldrT="[Text]" custT="1"/>
      <dgm:spPr>
        <a:solidFill>
          <a:srgbClr val="002569"/>
        </a:solidFill>
      </dgm:spPr>
      <dgm:t>
        <a:bodyPr/>
        <a:lstStyle/>
        <a:p>
          <a:r>
            <a:rPr lang="en-US" sz="2800" dirty="0" smtClean="0"/>
            <a:t>English</a:t>
          </a:r>
          <a:endParaRPr lang="en-US" sz="2800" dirty="0"/>
        </a:p>
      </dgm:t>
    </dgm:pt>
    <dgm:pt modelId="{8FC179C0-F7C7-4A88-9AA8-EC53215DBA45}" type="parTrans" cxnId="{00C3B6CE-3FA6-46C6-B3EA-01F5BE42CBFF}">
      <dgm:prSet/>
      <dgm:spPr/>
      <dgm:t>
        <a:bodyPr/>
        <a:lstStyle/>
        <a:p>
          <a:endParaRPr lang="en-US"/>
        </a:p>
      </dgm:t>
    </dgm:pt>
    <dgm:pt modelId="{24CA564D-372A-4106-9ED1-49B8C6114F01}" type="sibTrans" cxnId="{00C3B6CE-3FA6-46C6-B3EA-01F5BE42CBFF}">
      <dgm:prSet/>
      <dgm:spPr/>
      <dgm:t>
        <a:bodyPr/>
        <a:lstStyle/>
        <a:p>
          <a:endParaRPr lang="en-US"/>
        </a:p>
      </dgm:t>
    </dgm:pt>
    <dgm:pt modelId="{BC885BE4-727A-42CC-BB66-E7CC292D586D}">
      <dgm:prSet phldrT="[Text]"/>
      <dgm:spPr>
        <a:solidFill>
          <a:srgbClr val="002569">
            <a:alpha val="90000"/>
          </a:srgbClr>
        </a:solidFill>
      </dgm:spPr>
      <dgm:t>
        <a:bodyPr/>
        <a:lstStyle/>
        <a:p>
          <a:r>
            <a:rPr lang="en-US" dirty="0" smtClean="0">
              <a:solidFill>
                <a:schemeClr val="bg1"/>
              </a:solidFill>
            </a:rPr>
            <a:t>Approval or Denial Notice</a:t>
          </a:r>
          <a:endParaRPr lang="en-US" dirty="0">
            <a:solidFill>
              <a:schemeClr val="bg1"/>
            </a:solidFill>
          </a:endParaRPr>
        </a:p>
      </dgm:t>
    </dgm:pt>
    <dgm:pt modelId="{1B9CB164-1B7E-49AF-A342-84469014F289}" type="parTrans" cxnId="{89728402-04CD-4ABF-B3BA-D5EC41A85377}">
      <dgm:prSet/>
      <dgm:spPr>
        <a:solidFill>
          <a:srgbClr val="F1AD02"/>
        </a:solidFill>
      </dgm:spPr>
      <dgm:t>
        <a:bodyPr/>
        <a:lstStyle/>
        <a:p>
          <a:endParaRPr lang="en-US"/>
        </a:p>
      </dgm:t>
    </dgm:pt>
    <dgm:pt modelId="{2536F36A-C98D-456A-8013-A6F4492D3527}" type="sibTrans" cxnId="{89728402-04CD-4ABF-B3BA-D5EC41A85377}">
      <dgm:prSet/>
      <dgm:spPr>
        <a:solidFill>
          <a:srgbClr val="F1AD02"/>
        </a:solidFill>
      </dgm:spPr>
      <dgm:t>
        <a:bodyPr/>
        <a:lstStyle/>
        <a:p>
          <a:endParaRPr lang="en-US"/>
        </a:p>
      </dgm:t>
    </dgm:pt>
    <dgm:pt modelId="{2D819F08-03A3-42E7-B069-09D3BF6E342F}">
      <dgm:prSet phldrT="[Text]"/>
      <dgm:spPr>
        <a:solidFill>
          <a:srgbClr val="002569">
            <a:alpha val="90000"/>
          </a:srgbClr>
        </a:solidFill>
      </dgm:spPr>
      <dgm:t>
        <a:bodyPr/>
        <a:lstStyle/>
        <a:p>
          <a:r>
            <a:rPr lang="en-US" dirty="0" smtClean="0">
              <a:solidFill>
                <a:schemeClr val="bg1"/>
              </a:solidFill>
            </a:rPr>
            <a:t>Release Form</a:t>
          </a:r>
          <a:endParaRPr lang="en-US" dirty="0">
            <a:solidFill>
              <a:schemeClr val="bg1"/>
            </a:solidFill>
          </a:endParaRPr>
        </a:p>
      </dgm:t>
    </dgm:pt>
    <dgm:pt modelId="{7F038216-F8DB-4BD7-9524-94F2B3294B7F}" type="parTrans" cxnId="{0BCA91CB-A5E2-44B3-A328-F1B99C7096AE}">
      <dgm:prSet/>
      <dgm:spPr/>
      <dgm:t>
        <a:bodyPr/>
        <a:lstStyle/>
        <a:p>
          <a:endParaRPr lang="en-US"/>
        </a:p>
      </dgm:t>
    </dgm:pt>
    <dgm:pt modelId="{9A85D524-C3A3-4610-94E4-7280569E3D34}" type="sibTrans" cxnId="{0BCA91CB-A5E2-44B3-A328-F1B99C7096AE}">
      <dgm:prSet/>
      <dgm:spPr/>
      <dgm:t>
        <a:bodyPr/>
        <a:lstStyle/>
        <a:p>
          <a:endParaRPr lang="en-US"/>
        </a:p>
      </dgm:t>
    </dgm:pt>
    <dgm:pt modelId="{F58A2942-0F74-44F4-AB93-670266E25215}">
      <dgm:prSet phldrT="[Text]" custT="1"/>
      <dgm:spPr>
        <a:solidFill>
          <a:srgbClr val="002569"/>
        </a:solidFill>
      </dgm:spPr>
      <dgm:t>
        <a:bodyPr/>
        <a:lstStyle/>
        <a:p>
          <a:r>
            <a:rPr lang="en-US" sz="2800" dirty="0" smtClean="0"/>
            <a:t>Spanish</a:t>
          </a:r>
          <a:endParaRPr lang="en-US" sz="2800" dirty="0"/>
        </a:p>
      </dgm:t>
    </dgm:pt>
    <dgm:pt modelId="{FB98FB62-EC1D-45E5-91B7-800599078307}" type="parTrans" cxnId="{5F167FDF-FE00-4DB8-803A-52689A66A951}">
      <dgm:prSet/>
      <dgm:spPr/>
      <dgm:t>
        <a:bodyPr/>
        <a:lstStyle/>
        <a:p>
          <a:endParaRPr lang="en-US"/>
        </a:p>
      </dgm:t>
    </dgm:pt>
    <dgm:pt modelId="{4BA3969E-D013-4C92-824B-D0E1A6CA5D5E}" type="sibTrans" cxnId="{5F167FDF-FE00-4DB8-803A-52689A66A951}">
      <dgm:prSet/>
      <dgm:spPr/>
      <dgm:t>
        <a:bodyPr/>
        <a:lstStyle/>
        <a:p>
          <a:endParaRPr lang="en-US"/>
        </a:p>
      </dgm:t>
    </dgm:pt>
    <dgm:pt modelId="{FD4B5E54-6820-4E63-A1B6-21BD22CAA376}">
      <dgm:prSet phldrT="[Text]"/>
      <dgm:spPr>
        <a:solidFill>
          <a:srgbClr val="002569">
            <a:alpha val="90000"/>
          </a:srgbClr>
        </a:solidFill>
      </dgm:spPr>
      <dgm:t>
        <a:bodyPr/>
        <a:lstStyle/>
        <a:p>
          <a:r>
            <a:rPr lang="en-US" dirty="0" smtClean="0">
              <a:solidFill>
                <a:schemeClr val="bg1"/>
              </a:solidFill>
            </a:rPr>
            <a:t>Approval or Denial Notice</a:t>
          </a:r>
          <a:endParaRPr lang="en-US" dirty="0">
            <a:solidFill>
              <a:schemeClr val="bg1"/>
            </a:solidFill>
          </a:endParaRPr>
        </a:p>
      </dgm:t>
    </dgm:pt>
    <dgm:pt modelId="{3E3067D0-02C9-40EB-B928-259A328CADE3}" type="parTrans" cxnId="{BB1202A9-EF09-43B1-A3E8-1F526D9744EC}">
      <dgm:prSet/>
      <dgm:spPr>
        <a:solidFill>
          <a:srgbClr val="F1AD02"/>
        </a:solidFill>
      </dgm:spPr>
      <dgm:t>
        <a:bodyPr/>
        <a:lstStyle/>
        <a:p>
          <a:endParaRPr lang="en-US"/>
        </a:p>
      </dgm:t>
    </dgm:pt>
    <dgm:pt modelId="{C5B78361-CFBF-440A-84E3-C97FBF1C89AC}" type="sibTrans" cxnId="{BB1202A9-EF09-43B1-A3E8-1F526D9744EC}">
      <dgm:prSet/>
      <dgm:spPr>
        <a:solidFill>
          <a:srgbClr val="F1AD02"/>
        </a:solidFill>
      </dgm:spPr>
      <dgm:t>
        <a:bodyPr/>
        <a:lstStyle/>
        <a:p>
          <a:endParaRPr lang="en-US"/>
        </a:p>
      </dgm:t>
    </dgm:pt>
    <dgm:pt modelId="{E80CE71E-916F-4FA9-BBAA-0285B1A98DA8}">
      <dgm:prSet phldrT="[Text]"/>
      <dgm:spPr>
        <a:solidFill>
          <a:srgbClr val="002569">
            <a:alpha val="90000"/>
          </a:srgbClr>
        </a:solidFill>
      </dgm:spPr>
      <dgm:t>
        <a:bodyPr/>
        <a:lstStyle/>
        <a:p>
          <a:r>
            <a:rPr lang="en-US" dirty="0" smtClean="0">
              <a:solidFill>
                <a:schemeClr val="bg1"/>
              </a:solidFill>
            </a:rPr>
            <a:t>Release Form</a:t>
          </a:r>
          <a:endParaRPr lang="en-US" dirty="0">
            <a:solidFill>
              <a:schemeClr val="bg1"/>
            </a:solidFill>
          </a:endParaRPr>
        </a:p>
      </dgm:t>
    </dgm:pt>
    <dgm:pt modelId="{513D2F1A-C88C-4008-B731-4F38123D116E}" type="parTrans" cxnId="{F4129BD3-7475-4EFC-B079-7E7E06C35117}">
      <dgm:prSet/>
      <dgm:spPr/>
      <dgm:t>
        <a:bodyPr/>
        <a:lstStyle/>
        <a:p>
          <a:endParaRPr lang="en-US"/>
        </a:p>
      </dgm:t>
    </dgm:pt>
    <dgm:pt modelId="{AACC85B5-EF95-4B62-AA7E-ECB37E984DF6}" type="sibTrans" cxnId="{F4129BD3-7475-4EFC-B079-7E7E06C35117}">
      <dgm:prSet/>
      <dgm:spPr/>
      <dgm:t>
        <a:bodyPr/>
        <a:lstStyle/>
        <a:p>
          <a:endParaRPr lang="en-US"/>
        </a:p>
      </dgm:t>
    </dgm:pt>
    <dgm:pt modelId="{C52EEC13-8ECD-4AE0-9426-6D9C9D9E7B3C}" type="pres">
      <dgm:prSet presAssocID="{1FBD7C1F-961A-4D9C-AEF4-3EE51F21F9DF}" presName="Name0" presStyleCnt="0">
        <dgm:presLayoutVars>
          <dgm:dir/>
          <dgm:animLvl val="lvl"/>
          <dgm:resizeHandles val="exact"/>
        </dgm:presLayoutVars>
      </dgm:prSet>
      <dgm:spPr/>
      <dgm:t>
        <a:bodyPr/>
        <a:lstStyle/>
        <a:p>
          <a:endParaRPr lang="en-US"/>
        </a:p>
      </dgm:t>
    </dgm:pt>
    <dgm:pt modelId="{097695CD-F14B-4D92-ACC1-42E99E9BC3DD}" type="pres">
      <dgm:prSet presAssocID="{8FFCBA78-09A7-43E4-9957-281120AF62D3}" presName="vertFlow" presStyleCnt="0"/>
      <dgm:spPr/>
    </dgm:pt>
    <dgm:pt modelId="{F341E918-37CC-43C7-BC8F-5CFE4696B2BF}" type="pres">
      <dgm:prSet presAssocID="{8FFCBA78-09A7-43E4-9957-281120AF62D3}" presName="header" presStyleLbl="node1" presStyleIdx="0" presStyleCnt="2"/>
      <dgm:spPr/>
      <dgm:t>
        <a:bodyPr/>
        <a:lstStyle/>
        <a:p>
          <a:endParaRPr lang="en-US"/>
        </a:p>
      </dgm:t>
    </dgm:pt>
    <dgm:pt modelId="{8BF198E6-619D-488E-80D1-A800FAF47745}" type="pres">
      <dgm:prSet presAssocID="{1B9CB164-1B7E-49AF-A342-84469014F289}" presName="parTrans" presStyleLbl="sibTrans2D1" presStyleIdx="0" presStyleCnt="4"/>
      <dgm:spPr/>
      <dgm:t>
        <a:bodyPr/>
        <a:lstStyle/>
        <a:p>
          <a:endParaRPr lang="en-US"/>
        </a:p>
      </dgm:t>
    </dgm:pt>
    <dgm:pt modelId="{AC271DA3-89F6-4509-B270-2E4E93DEF05F}" type="pres">
      <dgm:prSet presAssocID="{BC885BE4-727A-42CC-BB66-E7CC292D586D}" presName="child" presStyleLbl="alignAccFollowNode1" presStyleIdx="0" presStyleCnt="4">
        <dgm:presLayoutVars>
          <dgm:chMax val="0"/>
          <dgm:bulletEnabled val="1"/>
        </dgm:presLayoutVars>
      </dgm:prSet>
      <dgm:spPr/>
      <dgm:t>
        <a:bodyPr/>
        <a:lstStyle/>
        <a:p>
          <a:endParaRPr lang="en-US"/>
        </a:p>
      </dgm:t>
    </dgm:pt>
    <dgm:pt modelId="{25DFE76C-47B5-43A6-8D26-B968E3D50A33}" type="pres">
      <dgm:prSet presAssocID="{2536F36A-C98D-456A-8013-A6F4492D3527}" presName="sibTrans" presStyleLbl="sibTrans2D1" presStyleIdx="1" presStyleCnt="4"/>
      <dgm:spPr/>
      <dgm:t>
        <a:bodyPr/>
        <a:lstStyle/>
        <a:p>
          <a:endParaRPr lang="en-US"/>
        </a:p>
      </dgm:t>
    </dgm:pt>
    <dgm:pt modelId="{13A58729-D9B6-4A65-B9E9-928E2870964D}" type="pres">
      <dgm:prSet presAssocID="{2D819F08-03A3-42E7-B069-09D3BF6E342F}" presName="child" presStyleLbl="alignAccFollowNode1" presStyleIdx="1" presStyleCnt="4">
        <dgm:presLayoutVars>
          <dgm:chMax val="0"/>
          <dgm:bulletEnabled val="1"/>
        </dgm:presLayoutVars>
      </dgm:prSet>
      <dgm:spPr/>
      <dgm:t>
        <a:bodyPr/>
        <a:lstStyle/>
        <a:p>
          <a:endParaRPr lang="en-US"/>
        </a:p>
      </dgm:t>
    </dgm:pt>
    <dgm:pt modelId="{421551EC-AB90-4BFF-92CB-7BBAEE7F4911}" type="pres">
      <dgm:prSet presAssocID="{8FFCBA78-09A7-43E4-9957-281120AF62D3}" presName="hSp" presStyleCnt="0"/>
      <dgm:spPr/>
    </dgm:pt>
    <dgm:pt modelId="{89CA2FDB-0CED-4A23-8EE9-5D65ABAF6E99}" type="pres">
      <dgm:prSet presAssocID="{F58A2942-0F74-44F4-AB93-670266E25215}" presName="vertFlow" presStyleCnt="0"/>
      <dgm:spPr/>
    </dgm:pt>
    <dgm:pt modelId="{41AA8180-A80D-4BC2-B21D-FA1396C79703}" type="pres">
      <dgm:prSet presAssocID="{F58A2942-0F74-44F4-AB93-670266E25215}" presName="header" presStyleLbl="node1" presStyleIdx="1" presStyleCnt="2"/>
      <dgm:spPr/>
      <dgm:t>
        <a:bodyPr/>
        <a:lstStyle/>
        <a:p>
          <a:endParaRPr lang="en-US"/>
        </a:p>
      </dgm:t>
    </dgm:pt>
    <dgm:pt modelId="{D734D7A6-0115-4CF1-9792-67166B83F9B9}" type="pres">
      <dgm:prSet presAssocID="{3E3067D0-02C9-40EB-B928-259A328CADE3}" presName="parTrans" presStyleLbl="sibTrans2D1" presStyleIdx="2" presStyleCnt="4"/>
      <dgm:spPr/>
      <dgm:t>
        <a:bodyPr/>
        <a:lstStyle/>
        <a:p>
          <a:endParaRPr lang="en-US"/>
        </a:p>
      </dgm:t>
    </dgm:pt>
    <dgm:pt modelId="{A5E50C12-05AE-49FA-BCB6-21CE98220820}" type="pres">
      <dgm:prSet presAssocID="{FD4B5E54-6820-4E63-A1B6-21BD22CAA376}" presName="child" presStyleLbl="alignAccFollowNode1" presStyleIdx="2" presStyleCnt="4">
        <dgm:presLayoutVars>
          <dgm:chMax val="0"/>
          <dgm:bulletEnabled val="1"/>
        </dgm:presLayoutVars>
      </dgm:prSet>
      <dgm:spPr/>
      <dgm:t>
        <a:bodyPr/>
        <a:lstStyle/>
        <a:p>
          <a:endParaRPr lang="en-US"/>
        </a:p>
      </dgm:t>
    </dgm:pt>
    <dgm:pt modelId="{021ACD04-508B-46F4-ADAD-0151CF3953F7}" type="pres">
      <dgm:prSet presAssocID="{C5B78361-CFBF-440A-84E3-C97FBF1C89AC}" presName="sibTrans" presStyleLbl="sibTrans2D1" presStyleIdx="3" presStyleCnt="4"/>
      <dgm:spPr/>
      <dgm:t>
        <a:bodyPr/>
        <a:lstStyle/>
        <a:p>
          <a:endParaRPr lang="en-US"/>
        </a:p>
      </dgm:t>
    </dgm:pt>
    <dgm:pt modelId="{0C04A549-7677-45E0-9502-79C8B6F78224}" type="pres">
      <dgm:prSet presAssocID="{E80CE71E-916F-4FA9-BBAA-0285B1A98DA8}" presName="child" presStyleLbl="alignAccFollowNode1" presStyleIdx="3" presStyleCnt="4">
        <dgm:presLayoutVars>
          <dgm:chMax val="0"/>
          <dgm:bulletEnabled val="1"/>
        </dgm:presLayoutVars>
      </dgm:prSet>
      <dgm:spPr/>
      <dgm:t>
        <a:bodyPr/>
        <a:lstStyle/>
        <a:p>
          <a:endParaRPr lang="en-US"/>
        </a:p>
      </dgm:t>
    </dgm:pt>
  </dgm:ptLst>
  <dgm:cxnLst>
    <dgm:cxn modelId="{89728402-04CD-4ABF-B3BA-D5EC41A85377}" srcId="{8FFCBA78-09A7-43E4-9957-281120AF62D3}" destId="{BC885BE4-727A-42CC-BB66-E7CC292D586D}" srcOrd="0" destOrd="0" parTransId="{1B9CB164-1B7E-49AF-A342-84469014F289}" sibTransId="{2536F36A-C98D-456A-8013-A6F4492D3527}"/>
    <dgm:cxn modelId="{E16AB31D-EDAA-4F96-8B10-04C337CD2014}" type="presOf" srcId="{3E3067D0-02C9-40EB-B928-259A328CADE3}" destId="{D734D7A6-0115-4CF1-9792-67166B83F9B9}" srcOrd="0" destOrd="0" presId="urn:microsoft.com/office/officeart/2005/8/layout/lProcess1"/>
    <dgm:cxn modelId="{953C362E-89C2-4B44-BAEB-EC64B2F667D0}" type="presOf" srcId="{F58A2942-0F74-44F4-AB93-670266E25215}" destId="{41AA8180-A80D-4BC2-B21D-FA1396C79703}" srcOrd="0" destOrd="0" presId="urn:microsoft.com/office/officeart/2005/8/layout/lProcess1"/>
    <dgm:cxn modelId="{00C3B6CE-3FA6-46C6-B3EA-01F5BE42CBFF}" srcId="{1FBD7C1F-961A-4D9C-AEF4-3EE51F21F9DF}" destId="{8FFCBA78-09A7-43E4-9957-281120AF62D3}" srcOrd="0" destOrd="0" parTransId="{8FC179C0-F7C7-4A88-9AA8-EC53215DBA45}" sibTransId="{24CA564D-372A-4106-9ED1-49B8C6114F01}"/>
    <dgm:cxn modelId="{B6B20D17-1A13-47A7-BA48-A174B93F55F2}" type="presOf" srcId="{2D819F08-03A3-42E7-B069-09D3BF6E342F}" destId="{13A58729-D9B6-4A65-B9E9-928E2870964D}" srcOrd="0" destOrd="0" presId="urn:microsoft.com/office/officeart/2005/8/layout/lProcess1"/>
    <dgm:cxn modelId="{5F167FDF-FE00-4DB8-803A-52689A66A951}" srcId="{1FBD7C1F-961A-4D9C-AEF4-3EE51F21F9DF}" destId="{F58A2942-0F74-44F4-AB93-670266E25215}" srcOrd="1" destOrd="0" parTransId="{FB98FB62-EC1D-45E5-91B7-800599078307}" sibTransId="{4BA3969E-D013-4C92-824B-D0E1A6CA5D5E}"/>
    <dgm:cxn modelId="{064801DD-E002-42E6-A46A-769DDA5F71E2}" type="presOf" srcId="{1FBD7C1F-961A-4D9C-AEF4-3EE51F21F9DF}" destId="{C52EEC13-8ECD-4AE0-9426-6D9C9D9E7B3C}" srcOrd="0" destOrd="0" presId="urn:microsoft.com/office/officeart/2005/8/layout/lProcess1"/>
    <dgm:cxn modelId="{0BCA91CB-A5E2-44B3-A328-F1B99C7096AE}" srcId="{8FFCBA78-09A7-43E4-9957-281120AF62D3}" destId="{2D819F08-03A3-42E7-B069-09D3BF6E342F}" srcOrd="1" destOrd="0" parTransId="{7F038216-F8DB-4BD7-9524-94F2B3294B7F}" sibTransId="{9A85D524-C3A3-4610-94E4-7280569E3D34}"/>
    <dgm:cxn modelId="{BB1202A9-EF09-43B1-A3E8-1F526D9744EC}" srcId="{F58A2942-0F74-44F4-AB93-670266E25215}" destId="{FD4B5E54-6820-4E63-A1B6-21BD22CAA376}" srcOrd="0" destOrd="0" parTransId="{3E3067D0-02C9-40EB-B928-259A328CADE3}" sibTransId="{C5B78361-CFBF-440A-84E3-C97FBF1C89AC}"/>
    <dgm:cxn modelId="{B2640EE3-A0C0-4323-9F98-DE2975426AF6}" type="presOf" srcId="{2536F36A-C98D-456A-8013-A6F4492D3527}" destId="{25DFE76C-47B5-43A6-8D26-B968E3D50A33}" srcOrd="0" destOrd="0" presId="urn:microsoft.com/office/officeart/2005/8/layout/lProcess1"/>
    <dgm:cxn modelId="{AED77822-988A-494A-9565-BD28E710E306}" type="presOf" srcId="{8FFCBA78-09A7-43E4-9957-281120AF62D3}" destId="{F341E918-37CC-43C7-BC8F-5CFE4696B2BF}" srcOrd="0" destOrd="0" presId="urn:microsoft.com/office/officeart/2005/8/layout/lProcess1"/>
    <dgm:cxn modelId="{EA81BCB2-B5C3-435D-8018-F4129B12242B}" type="presOf" srcId="{C5B78361-CFBF-440A-84E3-C97FBF1C89AC}" destId="{021ACD04-508B-46F4-ADAD-0151CF3953F7}" srcOrd="0" destOrd="0" presId="urn:microsoft.com/office/officeart/2005/8/layout/lProcess1"/>
    <dgm:cxn modelId="{0CF5FF07-DE2D-4148-B330-B120C413C450}" type="presOf" srcId="{FD4B5E54-6820-4E63-A1B6-21BD22CAA376}" destId="{A5E50C12-05AE-49FA-BCB6-21CE98220820}" srcOrd="0" destOrd="0" presId="urn:microsoft.com/office/officeart/2005/8/layout/lProcess1"/>
    <dgm:cxn modelId="{B2D65558-0911-4452-846B-CF5B201D5014}" type="presOf" srcId="{1B9CB164-1B7E-49AF-A342-84469014F289}" destId="{8BF198E6-619D-488E-80D1-A800FAF47745}" srcOrd="0" destOrd="0" presId="urn:microsoft.com/office/officeart/2005/8/layout/lProcess1"/>
    <dgm:cxn modelId="{E88555C7-7291-46F0-8495-8E3E76767059}" type="presOf" srcId="{E80CE71E-916F-4FA9-BBAA-0285B1A98DA8}" destId="{0C04A549-7677-45E0-9502-79C8B6F78224}" srcOrd="0" destOrd="0" presId="urn:microsoft.com/office/officeart/2005/8/layout/lProcess1"/>
    <dgm:cxn modelId="{91DDF16D-594A-447D-9259-29D6C1D72202}" type="presOf" srcId="{BC885BE4-727A-42CC-BB66-E7CC292D586D}" destId="{AC271DA3-89F6-4509-B270-2E4E93DEF05F}" srcOrd="0" destOrd="0" presId="urn:microsoft.com/office/officeart/2005/8/layout/lProcess1"/>
    <dgm:cxn modelId="{F4129BD3-7475-4EFC-B079-7E7E06C35117}" srcId="{F58A2942-0F74-44F4-AB93-670266E25215}" destId="{E80CE71E-916F-4FA9-BBAA-0285B1A98DA8}" srcOrd="1" destOrd="0" parTransId="{513D2F1A-C88C-4008-B731-4F38123D116E}" sibTransId="{AACC85B5-EF95-4B62-AA7E-ECB37E984DF6}"/>
    <dgm:cxn modelId="{76874234-5C30-4FFF-8FB0-469109601759}" type="presParOf" srcId="{C52EEC13-8ECD-4AE0-9426-6D9C9D9E7B3C}" destId="{097695CD-F14B-4D92-ACC1-42E99E9BC3DD}" srcOrd="0" destOrd="0" presId="urn:microsoft.com/office/officeart/2005/8/layout/lProcess1"/>
    <dgm:cxn modelId="{0FEA90AD-5596-4A3D-8390-D91DDFA88EBA}" type="presParOf" srcId="{097695CD-F14B-4D92-ACC1-42E99E9BC3DD}" destId="{F341E918-37CC-43C7-BC8F-5CFE4696B2BF}" srcOrd="0" destOrd="0" presId="urn:microsoft.com/office/officeart/2005/8/layout/lProcess1"/>
    <dgm:cxn modelId="{B424118D-077A-4597-B343-E5B4401A1614}" type="presParOf" srcId="{097695CD-F14B-4D92-ACC1-42E99E9BC3DD}" destId="{8BF198E6-619D-488E-80D1-A800FAF47745}" srcOrd="1" destOrd="0" presId="urn:microsoft.com/office/officeart/2005/8/layout/lProcess1"/>
    <dgm:cxn modelId="{22865802-DC05-4338-BFB7-F90FB6FE70B9}" type="presParOf" srcId="{097695CD-F14B-4D92-ACC1-42E99E9BC3DD}" destId="{AC271DA3-89F6-4509-B270-2E4E93DEF05F}" srcOrd="2" destOrd="0" presId="urn:microsoft.com/office/officeart/2005/8/layout/lProcess1"/>
    <dgm:cxn modelId="{DCE9C764-1A2C-48F9-AAF4-99FA3DC1EBD9}" type="presParOf" srcId="{097695CD-F14B-4D92-ACC1-42E99E9BC3DD}" destId="{25DFE76C-47B5-43A6-8D26-B968E3D50A33}" srcOrd="3" destOrd="0" presId="urn:microsoft.com/office/officeart/2005/8/layout/lProcess1"/>
    <dgm:cxn modelId="{D9EEDDCE-5886-4EA6-AC2D-F619DA73C1BA}" type="presParOf" srcId="{097695CD-F14B-4D92-ACC1-42E99E9BC3DD}" destId="{13A58729-D9B6-4A65-B9E9-928E2870964D}" srcOrd="4" destOrd="0" presId="urn:microsoft.com/office/officeart/2005/8/layout/lProcess1"/>
    <dgm:cxn modelId="{D15B569E-DB66-4DB5-B9F9-2A96123AA261}" type="presParOf" srcId="{C52EEC13-8ECD-4AE0-9426-6D9C9D9E7B3C}" destId="{421551EC-AB90-4BFF-92CB-7BBAEE7F4911}" srcOrd="1" destOrd="0" presId="urn:microsoft.com/office/officeart/2005/8/layout/lProcess1"/>
    <dgm:cxn modelId="{572A2B64-8911-4773-A530-F04D92F9C9D8}" type="presParOf" srcId="{C52EEC13-8ECD-4AE0-9426-6D9C9D9E7B3C}" destId="{89CA2FDB-0CED-4A23-8EE9-5D65ABAF6E99}" srcOrd="2" destOrd="0" presId="urn:microsoft.com/office/officeart/2005/8/layout/lProcess1"/>
    <dgm:cxn modelId="{0D759352-E60C-4504-A68F-BD36C0380D23}" type="presParOf" srcId="{89CA2FDB-0CED-4A23-8EE9-5D65ABAF6E99}" destId="{41AA8180-A80D-4BC2-B21D-FA1396C79703}" srcOrd="0" destOrd="0" presId="urn:microsoft.com/office/officeart/2005/8/layout/lProcess1"/>
    <dgm:cxn modelId="{1CCBADD0-9E29-4A78-8E84-99FB2EAB43E2}" type="presParOf" srcId="{89CA2FDB-0CED-4A23-8EE9-5D65ABAF6E99}" destId="{D734D7A6-0115-4CF1-9792-67166B83F9B9}" srcOrd="1" destOrd="0" presId="urn:microsoft.com/office/officeart/2005/8/layout/lProcess1"/>
    <dgm:cxn modelId="{95A31CFA-C9FE-469F-AC63-F516E041E929}" type="presParOf" srcId="{89CA2FDB-0CED-4A23-8EE9-5D65ABAF6E99}" destId="{A5E50C12-05AE-49FA-BCB6-21CE98220820}" srcOrd="2" destOrd="0" presId="urn:microsoft.com/office/officeart/2005/8/layout/lProcess1"/>
    <dgm:cxn modelId="{E07AD0B6-9674-4F17-849A-FC535B51006A}" type="presParOf" srcId="{89CA2FDB-0CED-4A23-8EE9-5D65ABAF6E99}" destId="{021ACD04-508B-46F4-ADAD-0151CF3953F7}" srcOrd="3" destOrd="0" presId="urn:microsoft.com/office/officeart/2005/8/layout/lProcess1"/>
    <dgm:cxn modelId="{B2A47A84-9DB7-456D-8A90-12B989B35FCF}" type="presParOf" srcId="{89CA2FDB-0CED-4A23-8EE9-5D65ABAF6E99}" destId="{0C04A549-7677-45E0-9502-79C8B6F78224}"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8525AA-382A-4819-ADEB-F8072E61566C}"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n-US"/>
        </a:p>
      </dgm:t>
    </dgm:pt>
    <dgm:pt modelId="{5D693195-CD71-4F8B-A62E-C27795F1A3AA}">
      <dgm:prSet phldrT="[Text]"/>
      <dgm:spPr>
        <a:solidFill>
          <a:srgbClr val="002569"/>
        </a:solidFill>
        <a:ln>
          <a:solidFill>
            <a:srgbClr val="002569"/>
          </a:solidFill>
        </a:ln>
      </dgm:spPr>
      <dgm:t>
        <a:bodyPr/>
        <a:lstStyle/>
        <a:p>
          <a:r>
            <a:rPr lang="en-US" dirty="0" smtClean="0"/>
            <a:t>Check Eligibility </a:t>
          </a:r>
          <a:endParaRPr lang="en-US" dirty="0"/>
        </a:p>
      </dgm:t>
    </dgm:pt>
    <dgm:pt modelId="{B4344FBE-FFFC-4F32-A1C4-25CFAE2CFD7E}" type="parTrans" cxnId="{FF6A1717-400C-41E5-9A2A-E6D7A967245B}">
      <dgm:prSet/>
      <dgm:spPr/>
      <dgm:t>
        <a:bodyPr/>
        <a:lstStyle/>
        <a:p>
          <a:endParaRPr lang="en-US"/>
        </a:p>
      </dgm:t>
    </dgm:pt>
    <dgm:pt modelId="{120C78C9-A3FA-4CA2-8F34-7F901883F285}" type="sibTrans" cxnId="{FF6A1717-400C-41E5-9A2A-E6D7A967245B}">
      <dgm:prSet/>
      <dgm:spPr/>
      <dgm:t>
        <a:bodyPr/>
        <a:lstStyle/>
        <a:p>
          <a:endParaRPr lang="en-US"/>
        </a:p>
      </dgm:t>
    </dgm:pt>
    <dgm:pt modelId="{5D5B73CD-7F97-4EA3-82C2-27F2ADF981C9}">
      <dgm:prSet phldrT="[Text]" custT="1"/>
      <dgm:spPr>
        <a:ln>
          <a:solidFill>
            <a:srgbClr val="F1AD02"/>
          </a:solidFill>
        </a:ln>
      </dgm:spPr>
      <dgm:t>
        <a:bodyPr/>
        <a:lstStyle/>
        <a:p>
          <a:r>
            <a:rPr lang="en-US" sz="1400" dirty="0" smtClean="0"/>
            <a:t>A self-assessment to check for potential eligibility.</a:t>
          </a:r>
          <a:endParaRPr lang="en-US" sz="1400" dirty="0"/>
        </a:p>
      </dgm:t>
    </dgm:pt>
    <dgm:pt modelId="{AEFE61E5-E0CC-4629-AA29-83DF6044AA04}" type="parTrans" cxnId="{EA93D394-1478-488B-800C-FAA0B32E2AD8}">
      <dgm:prSet/>
      <dgm:spPr/>
      <dgm:t>
        <a:bodyPr/>
        <a:lstStyle/>
        <a:p>
          <a:endParaRPr lang="en-US"/>
        </a:p>
      </dgm:t>
    </dgm:pt>
    <dgm:pt modelId="{593A2C58-534D-473E-B6C5-360E2CE99F9D}" type="sibTrans" cxnId="{EA93D394-1478-488B-800C-FAA0B32E2AD8}">
      <dgm:prSet/>
      <dgm:spPr/>
      <dgm:t>
        <a:bodyPr/>
        <a:lstStyle/>
        <a:p>
          <a:endParaRPr lang="en-US"/>
        </a:p>
      </dgm:t>
    </dgm:pt>
    <dgm:pt modelId="{13418449-F9BA-4309-93CE-CBB6020B20D1}">
      <dgm:prSet phldrT="[Text]"/>
      <dgm:spPr>
        <a:solidFill>
          <a:srgbClr val="002569"/>
        </a:solidFill>
      </dgm:spPr>
      <dgm:t>
        <a:bodyPr/>
        <a:lstStyle/>
        <a:p>
          <a:r>
            <a:rPr lang="en-US" dirty="0" smtClean="0"/>
            <a:t>Apply for Medical Assistance</a:t>
          </a:r>
          <a:endParaRPr lang="en-US" dirty="0"/>
        </a:p>
      </dgm:t>
    </dgm:pt>
    <dgm:pt modelId="{1367EECF-35B2-4931-8F5C-FD5F3B95CE16}" type="parTrans" cxnId="{BF213E91-C328-44CC-86B6-34A87E5B14EC}">
      <dgm:prSet/>
      <dgm:spPr/>
      <dgm:t>
        <a:bodyPr/>
        <a:lstStyle/>
        <a:p>
          <a:endParaRPr lang="en-US"/>
        </a:p>
      </dgm:t>
    </dgm:pt>
    <dgm:pt modelId="{B15516D8-5C59-4FAF-9A8F-1C19C02395D7}" type="sibTrans" cxnId="{BF213E91-C328-44CC-86B6-34A87E5B14EC}">
      <dgm:prSet/>
      <dgm:spPr/>
      <dgm:t>
        <a:bodyPr/>
        <a:lstStyle/>
        <a:p>
          <a:endParaRPr lang="en-US"/>
        </a:p>
      </dgm:t>
    </dgm:pt>
    <dgm:pt modelId="{4AE9F5E8-B78A-4272-833B-B0B0C2C4555A}">
      <dgm:prSet phldrT="[Text]" custT="1"/>
      <dgm:spPr>
        <a:ln>
          <a:solidFill>
            <a:srgbClr val="F1AD02"/>
          </a:solidFill>
        </a:ln>
      </dgm:spPr>
      <dgm:t>
        <a:bodyPr/>
        <a:lstStyle/>
        <a:p>
          <a:r>
            <a:rPr lang="en-US" sz="1400" dirty="0" smtClean="0"/>
            <a:t>Web-based application for all medical programs.</a:t>
          </a:r>
          <a:endParaRPr lang="en-US" sz="1400" dirty="0"/>
        </a:p>
      </dgm:t>
    </dgm:pt>
    <dgm:pt modelId="{FA0B81A3-7D15-4879-9054-5A7A9BC6274A}" type="parTrans" cxnId="{06C21129-3E1D-4644-A9D8-EA37CB3ECEEE}">
      <dgm:prSet/>
      <dgm:spPr/>
      <dgm:t>
        <a:bodyPr/>
        <a:lstStyle/>
        <a:p>
          <a:endParaRPr lang="en-US"/>
        </a:p>
      </dgm:t>
    </dgm:pt>
    <dgm:pt modelId="{ADBFBD6B-46B0-48CB-9E9D-C9BC09BD7C29}" type="sibTrans" cxnId="{06C21129-3E1D-4644-A9D8-EA37CB3ECEEE}">
      <dgm:prSet/>
      <dgm:spPr/>
      <dgm:t>
        <a:bodyPr/>
        <a:lstStyle/>
        <a:p>
          <a:endParaRPr lang="en-US"/>
        </a:p>
      </dgm:t>
    </dgm:pt>
    <dgm:pt modelId="{40268B9F-19A8-44E7-963D-FB0A338B5F73}">
      <dgm:prSet phldrT="[Text]"/>
      <dgm:spPr>
        <a:solidFill>
          <a:srgbClr val="002569"/>
        </a:solidFill>
      </dgm:spPr>
      <dgm:t>
        <a:bodyPr/>
        <a:lstStyle/>
        <a:p>
          <a:r>
            <a:rPr lang="en-US" dirty="0" smtClean="0"/>
            <a:t>Access my KanCare</a:t>
          </a:r>
          <a:endParaRPr lang="en-US" dirty="0"/>
        </a:p>
      </dgm:t>
    </dgm:pt>
    <dgm:pt modelId="{85630F0A-DD81-4B89-A6DA-2C9FCE1C5FEC}" type="parTrans" cxnId="{57F13AEB-4DE4-4DC1-B94F-8BDC356BDA35}">
      <dgm:prSet/>
      <dgm:spPr/>
      <dgm:t>
        <a:bodyPr/>
        <a:lstStyle/>
        <a:p>
          <a:endParaRPr lang="en-US"/>
        </a:p>
      </dgm:t>
    </dgm:pt>
    <dgm:pt modelId="{AA83B019-769B-497C-9ACD-D4B5C291F82A}" type="sibTrans" cxnId="{57F13AEB-4DE4-4DC1-B94F-8BDC356BDA35}">
      <dgm:prSet/>
      <dgm:spPr/>
      <dgm:t>
        <a:bodyPr/>
        <a:lstStyle/>
        <a:p>
          <a:endParaRPr lang="en-US"/>
        </a:p>
      </dgm:t>
    </dgm:pt>
    <dgm:pt modelId="{E2725607-0D2C-4BAA-9468-847A595AC4BA}">
      <dgm:prSet phldrT="[Text]" custT="1"/>
      <dgm:spPr>
        <a:ln>
          <a:solidFill>
            <a:srgbClr val="F1AD02"/>
          </a:solidFill>
        </a:ln>
      </dgm:spPr>
      <dgm:t>
        <a:bodyPr/>
        <a:lstStyle/>
        <a:p>
          <a:r>
            <a:rPr lang="en-US" sz="1400" dirty="0" smtClean="0"/>
            <a:t>Access to submitted MCSSP applications.</a:t>
          </a:r>
          <a:endParaRPr lang="en-US" sz="1400" dirty="0"/>
        </a:p>
      </dgm:t>
    </dgm:pt>
    <dgm:pt modelId="{B461D003-9A85-4A0F-89B6-4FD6EAEC101A}" type="parTrans" cxnId="{79482289-8D7F-424E-A3D3-038F19D1F0E5}">
      <dgm:prSet/>
      <dgm:spPr/>
      <dgm:t>
        <a:bodyPr/>
        <a:lstStyle/>
        <a:p>
          <a:endParaRPr lang="en-US"/>
        </a:p>
      </dgm:t>
    </dgm:pt>
    <dgm:pt modelId="{FBE2BED9-DBCF-4CEF-8C7E-933CC2FBB0FD}" type="sibTrans" cxnId="{79482289-8D7F-424E-A3D3-038F19D1F0E5}">
      <dgm:prSet/>
      <dgm:spPr/>
      <dgm:t>
        <a:bodyPr/>
        <a:lstStyle/>
        <a:p>
          <a:endParaRPr lang="en-US"/>
        </a:p>
      </dgm:t>
    </dgm:pt>
    <dgm:pt modelId="{313EA6B0-1D7B-43F6-9E0F-BBF4B8102C08}" type="pres">
      <dgm:prSet presAssocID="{9B8525AA-382A-4819-ADEB-F8072E61566C}" presName="rootNode" presStyleCnt="0">
        <dgm:presLayoutVars>
          <dgm:chMax/>
          <dgm:chPref/>
          <dgm:dir/>
          <dgm:animLvl val="lvl"/>
        </dgm:presLayoutVars>
      </dgm:prSet>
      <dgm:spPr/>
      <dgm:t>
        <a:bodyPr/>
        <a:lstStyle/>
        <a:p>
          <a:endParaRPr lang="en-US"/>
        </a:p>
      </dgm:t>
    </dgm:pt>
    <dgm:pt modelId="{376D6D1D-01C4-41CB-A52A-B98FD9F8C48C}" type="pres">
      <dgm:prSet presAssocID="{5D693195-CD71-4F8B-A62E-C27795F1A3AA}" presName="composite" presStyleCnt="0"/>
      <dgm:spPr/>
    </dgm:pt>
    <dgm:pt modelId="{A8612C6D-544D-42CB-8B8A-4BB988BD9CA5}" type="pres">
      <dgm:prSet presAssocID="{5D693195-CD71-4F8B-A62E-C27795F1A3AA}" presName="ParentText" presStyleLbl="node1" presStyleIdx="0" presStyleCnt="3">
        <dgm:presLayoutVars>
          <dgm:chMax val="1"/>
          <dgm:chPref val="1"/>
          <dgm:bulletEnabled val="1"/>
        </dgm:presLayoutVars>
      </dgm:prSet>
      <dgm:spPr/>
      <dgm:t>
        <a:bodyPr/>
        <a:lstStyle/>
        <a:p>
          <a:endParaRPr lang="en-US"/>
        </a:p>
      </dgm:t>
    </dgm:pt>
    <dgm:pt modelId="{B392439E-D586-4830-949B-7F2E2D620A72}" type="pres">
      <dgm:prSet presAssocID="{5D693195-CD71-4F8B-A62E-C27795F1A3AA}" presName="Image"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41000" b="-41000"/>
          </a:stretch>
        </a:blipFill>
      </dgm:spPr>
    </dgm:pt>
    <dgm:pt modelId="{BB8A1160-32F5-44AB-A046-C9530D6C4CA9}" type="pres">
      <dgm:prSet presAssocID="{5D693195-CD71-4F8B-A62E-C27795F1A3AA}" presName="ChildText" presStyleLbl="fgAcc1" presStyleIdx="0" presStyleCnt="3" custScaleX="173983" custScaleY="65053" custLinFactNeighborX="25540" custLinFactNeighborY="23697">
        <dgm:presLayoutVars>
          <dgm:chMax val="0"/>
          <dgm:chPref val="0"/>
          <dgm:bulletEnabled val="1"/>
        </dgm:presLayoutVars>
      </dgm:prSet>
      <dgm:spPr/>
      <dgm:t>
        <a:bodyPr/>
        <a:lstStyle/>
        <a:p>
          <a:endParaRPr lang="en-US"/>
        </a:p>
      </dgm:t>
    </dgm:pt>
    <dgm:pt modelId="{910A155E-D79D-4B72-B6A8-F92AA73A6B8E}" type="pres">
      <dgm:prSet presAssocID="{120C78C9-A3FA-4CA2-8F34-7F901883F285}" presName="sibTrans" presStyleCnt="0"/>
      <dgm:spPr/>
    </dgm:pt>
    <dgm:pt modelId="{9B2DD2C8-E0FC-483C-A294-FD5F47292ABD}" type="pres">
      <dgm:prSet presAssocID="{13418449-F9BA-4309-93CE-CBB6020B20D1}" presName="composite" presStyleCnt="0"/>
      <dgm:spPr/>
    </dgm:pt>
    <dgm:pt modelId="{14625799-37CC-4B57-948D-DCF89960E658}" type="pres">
      <dgm:prSet presAssocID="{13418449-F9BA-4309-93CE-CBB6020B20D1}" presName="ParentText" presStyleLbl="node1" presStyleIdx="1" presStyleCnt="3">
        <dgm:presLayoutVars>
          <dgm:chMax val="1"/>
          <dgm:chPref val="1"/>
          <dgm:bulletEnabled val="1"/>
        </dgm:presLayoutVars>
      </dgm:prSet>
      <dgm:spPr/>
      <dgm:t>
        <a:bodyPr/>
        <a:lstStyle/>
        <a:p>
          <a:endParaRPr lang="en-US"/>
        </a:p>
      </dgm:t>
    </dgm:pt>
    <dgm:pt modelId="{6318A482-0686-4437-9384-2542A79AAFCE}" type="pres">
      <dgm:prSet presAssocID="{13418449-F9BA-4309-93CE-CBB6020B20D1}" presName="Image"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41000" b="-41000"/>
          </a:stretch>
        </a:blipFill>
      </dgm:spPr>
    </dgm:pt>
    <dgm:pt modelId="{CA659951-3D91-4A7F-A0F1-25CD1CDC1CA5}" type="pres">
      <dgm:prSet presAssocID="{13418449-F9BA-4309-93CE-CBB6020B20D1}" presName="ChildText" presStyleLbl="fgAcc1" presStyleIdx="1" presStyleCnt="3" custScaleX="225154" custScaleY="52851" custLinFactNeighborX="51770" custLinFactNeighborY="14833">
        <dgm:presLayoutVars>
          <dgm:chMax val="0"/>
          <dgm:chPref val="0"/>
          <dgm:bulletEnabled val="1"/>
        </dgm:presLayoutVars>
      </dgm:prSet>
      <dgm:spPr/>
      <dgm:t>
        <a:bodyPr/>
        <a:lstStyle/>
        <a:p>
          <a:endParaRPr lang="en-US"/>
        </a:p>
      </dgm:t>
    </dgm:pt>
    <dgm:pt modelId="{BBA2C05C-DE14-475E-A58E-64E4AF46B860}" type="pres">
      <dgm:prSet presAssocID="{B15516D8-5C59-4FAF-9A8F-1C19C02395D7}" presName="sibTrans" presStyleCnt="0"/>
      <dgm:spPr/>
    </dgm:pt>
    <dgm:pt modelId="{71BC2E8F-7F34-4A58-9E83-8A2E2398D86D}" type="pres">
      <dgm:prSet presAssocID="{40268B9F-19A8-44E7-963D-FB0A338B5F73}" presName="composite" presStyleCnt="0"/>
      <dgm:spPr/>
    </dgm:pt>
    <dgm:pt modelId="{DBC381CD-C7C6-45EC-A2C0-880956B0C013}" type="pres">
      <dgm:prSet presAssocID="{40268B9F-19A8-44E7-963D-FB0A338B5F73}" presName="ParentText" presStyleLbl="node1" presStyleIdx="2" presStyleCnt="3">
        <dgm:presLayoutVars>
          <dgm:chMax val="1"/>
          <dgm:chPref val="1"/>
          <dgm:bulletEnabled val="1"/>
        </dgm:presLayoutVars>
      </dgm:prSet>
      <dgm:spPr/>
      <dgm:t>
        <a:bodyPr/>
        <a:lstStyle/>
        <a:p>
          <a:endParaRPr lang="en-US"/>
        </a:p>
      </dgm:t>
    </dgm:pt>
    <dgm:pt modelId="{51F3EE77-58A4-4667-AFC8-9D0A4A2CF5F5}" type="pres">
      <dgm:prSet presAssocID="{40268B9F-19A8-44E7-963D-FB0A338B5F73}" presName="Image"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2000" b="-42000"/>
          </a:stretch>
        </a:blipFill>
      </dgm:spPr>
    </dgm:pt>
    <dgm:pt modelId="{D5D4425D-09B7-4817-B929-BC226C08681F}" type="pres">
      <dgm:prSet presAssocID="{40268B9F-19A8-44E7-963D-FB0A338B5F73}" presName="ChildText" presStyleLbl="fgAcc1" presStyleIdx="2" presStyleCnt="3" custScaleX="231622" custScaleY="50250" custLinFactNeighborX="70389" custLinFactNeighborY="41571">
        <dgm:presLayoutVars>
          <dgm:chMax val="0"/>
          <dgm:chPref val="0"/>
          <dgm:bulletEnabled val="1"/>
        </dgm:presLayoutVars>
      </dgm:prSet>
      <dgm:spPr/>
      <dgm:t>
        <a:bodyPr/>
        <a:lstStyle/>
        <a:p>
          <a:endParaRPr lang="en-US"/>
        </a:p>
      </dgm:t>
    </dgm:pt>
  </dgm:ptLst>
  <dgm:cxnLst>
    <dgm:cxn modelId="{57F13AEB-4DE4-4DC1-B94F-8BDC356BDA35}" srcId="{9B8525AA-382A-4819-ADEB-F8072E61566C}" destId="{40268B9F-19A8-44E7-963D-FB0A338B5F73}" srcOrd="2" destOrd="0" parTransId="{85630F0A-DD81-4B89-A6DA-2C9FCE1C5FEC}" sibTransId="{AA83B019-769B-497C-9ACD-D4B5C291F82A}"/>
    <dgm:cxn modelId="{BF213E91-C328-44CC-86B6-34A87E5B14EC}" srcId="{9B8525AA-382A-4819-ADEB-F8072E61566C}" destId="{13418449-F9BA-4309-93CE-CBB6020B20D1}" srcOrd="1" destOrd="0" parTransId="{1367EECF-35B2-4931-8F5C-FD5F3B95CE16}" sibTransId="{B15516D8-5C59-4FAF-9A8F-1C19C02395D7}"/>
    <dgm:cxn modelId="{A99D8B3A-EBE1-48F1-A66D-097D2CF8F21C}" type="presOf" srcId="{4AE9F5E8-B78A-4272-833B-B0B0C2C4555A}" destId="{CA659951-3D91-4A7F-A0F1-25CD1CDC1CA5}" srcOrd="0" destOrd="0" presId="urn:microsoft.com/office/officeart/2008/layout/TitledPictureBlocks"/>
    <dgm:cxn modelId="{06C21129-3E1D-4644-A9D8-EA37CB3ECEEE}" srcId="{13418449-F9BA-4309-93CE-CBB6020B20D1}" destId="{4AE9F5E8-B78A-4272-833B-B0B0C2C4555A}" srcOrd="0" destOrd="0" parTransId="{FA0B81A3-7D15-4879-9054-5A7A9BC6274A}" sibTransId="{ADBFBD6B-46B0-48CB-9E9D-C9BC09BD7C29}"/>
    <dgm:cxn modelId="{183575B2-B9A8-4A32-836B-6B81F4E2BCA6}" type="presOf" srcId="{5D5B73CD-7F97-4EA3-82C2-27F2ADF981C9}" destId="{BB8A1160-32F5-44AB-A046-C9530D6C4CA9}" srcOrd="0" destOrd="0" presId="urn:microsoft.com/office/officeart/2008/layout/TitledPictureBlocks"/>
    <dgm:cxn modelId="{DDBD0886-D258-45E6-9CE9-C32AAB488245}" type="presOf" srcId="{40268B9F-19A8-44E7-963D-FB0A338B5F73}" destId="{DBC381CD-C7C6-45EC-A2C0-880956B0C013}" srcOrd="0" destOrd="0" presId="urn:microsoft.com/office/officeart/2008/layout/TitledPictureBlocks"/>
    <dgm:cxn modelId="{63FB6433-D06F-4A89-A7E5-FCE22350A353}" type="presOf" srcId="{9B8525AA-382A-4819-ADEB-F8072E61566C}" destId="{313EA6B0-1D7B-43F6-9E0F-BBF4B8102C08}" srcOrd="0" destOrd="0" presId="urn:microsoft.com/office/officeart/2008/layout/TitledPictureBlocks"/>
    <dgm:cxn modelId="{6AD27AEE-46D7-4072-B25E-7F55C6167556}" type="presOf" srcId="{5D693195-CD71-4F8B-A62E-C27795F1A3AA}" destId="{A8612C6D-544D-42CB-8B8A-4BB988BD9CA5}" srcOrd="0" destOrd="0" presId="urn:microsoft.com/office/officeart/2008/layout/TitledPictureBlocks"/>
    <dgm:cxn modelId="{EA93D394-1478-488B-800C-FAA0B32E2AD8}" srcId="{5D693195-CD71-4F8B-A62E-C27795F1A3AA}" destId="{5D5B73CD-7F97-4EA3-82C2-27F2ADF981C9}" srcOrd="0" destOrd="0" parTransId="{AEFE61E5-E0CC-4629-AA29-83DF6044AA04}" sibTransId="{593A2C58-534D-473E-B6C5-360E2CE99F9D}"/>
    <dgm:cxn modelId="{79482289-8D7F-424E-A3D3-038F19D1F0E5}" srcId="{40268B9F-19A8-44E7-963D-FB0A338B5F73}" destId="{E2725607-0D2C-4BAA-9468-847A595AC4BA}" srcOrd="0" destOrd="0" parTransId="{B461D003-9A85-4A0F-89B6-4FD6EAEC101A}" sibTransId="{FBE2BED9-DBCF-4CEF-8C7E-933CC2FBB0FD}"/>
    <dgm:cxn modelId="{FF6A1717-400C-41E5-9A2A-E6D7A967245B}" srcId="{9B8525AA-382A-4819-ADEB-F8072E61566C}" destId="{5D693195-CD71-4F8B-A62E-C27795F1A3AA}" srcOrd="0" destOrd="0" parTransId="{B4344FBE-FFFC-4F32-A1C4-25CFAE2CFD7E}" sibTransId="{120C78C9-A3FA-4CA2-8F34-7F901883F285}"/>
    <dgm:cxn modelId="{306863A2-3EF4-4C41-A6AF-824117A4F8C8}" type="presOf" srcId="{E2725607-0D2C-4BAA-9468-847A595AC4BA}" destId="{D5D4425D-09B7-4817-B929-BC226C08681F}" srcOrd="0" destOrd="0" presId="urn:microsoft.com/office/officeart/2008/layout/TitledPictureBlocks"/>
    <dgm:cxn modelId="{977BC622-B4CD-452C-B63B-BAA3083BFE8B}" type="presOf" srcId="{13418449-F9BA-4309-93CE-CBB6020B20D1}" destId="{14625799-37CC-4B57-948D-DCF89960E658}" srcOrd="0" destOrd="0" presId="urn:microsoft.com/office/officeart/2008/layout/TitledPictureBlocks"/>
    <dgm:cxn modelId="{456623F7-2560-4DC5-B5E2-F1263B9F2DD8}" type="presParOf" srcId="{313EA6B0-1D7B-43F6-9E0F-BBF4B8102C08}" destId="{376D6D1D-01C4-41CB-A52A-B98FD9F8C48C}" srcOrd="0" destOrd="0" presId="urn:microsoft.com/office/officeart/2008/layout/TitledPictureBlocks"/>
    <dgm:cxn modelId="{D1D2E21E-DD59-456F-8F71-F2D29CA45AC0}" type="presParOf" srcId="{376D6D1D-01C4-41CB-A52A-B98FD9F8C48C}" destId="{A8612C6D-544D-42CB-8B8A-4BB988BD9CA5}" srcOrd="0" destOrd="0" presId="urn:microsoft.com/office/officeart/2008/layout/TitledPictureBlocks"/>
    <dgm:cxn modelId="{2829B2DD-EE9E-4E15-84C8-C23B140AF591}" type="presParOf" srcId="{376D6D1D-01C4-41CB-A52A-B98FD9F8C48C}" destId="{B392439E-D586-4830-949B-7F2E2D620A72}" srcOrd="1" destOrd="0" presId="urn:microsoft.com/office/officeart/2008/layout/TitledPictureBlocks"/>
    <dgm:cxn modelId="{725BE856-C2F7-4CB4-BB0F-9168DC1B23B4}" type="presParOf" srcId="{376D6D1D-01C4-41CB-A52A-B98FD9F8C48C}" destId="{BB8A1160-32F5-44AB-A046-C9530D6C4CA9}" srcOrd="2" destOrd="0" presId="urn:microsoft.com/office/officeart/2008/layout/TitledPictureBlocks"/>
    <dgm:cxn modelId="{572432B3-4552-4D9B-B38C-7CC821640497}" type="presParOf" srcId="{313EA6B0-1D7B-43F6-9E0F-BBF4B8102C08}" destId="{910A155E-D79D-4B72-B6A8-F92AA73A6B8E}" srcOrd="1" destOrd="0" presId="urn:microsoft.com/office/officeart/2008/layout/TitledPictureBlocks"/>
    <dgm:cxn modelId="{DD681B12-1DB3-48CF-90AA-9D688D91DFDA}" type="presParOf" srcId="{313EA6B0-1D7B-43F6-9E0F-BBF4B8102C08}" destId="{9B2DD2C8-E0FC-483C-A294-FD5F47292ABD}" srcOrd="2" destOrd="0" presId="urn:microsoft.com/office/officeart/2008/layout/TitledPictureBlocks"/>
    <dgm:cxn modelId="{F4D8E80C-17B0-4838-8BFB-EF0817B1F640}" type="presParOf" srcId="{9B2DD2C8-E0FC-483C-A294-FD5F47292ABD}" destId="{14625799-37CC-4B57-948D-DCF89960E658}" srcOrd="0" destOrd="0" presId="urn:microsoft.com/office/officeart/2008/layout/TitledPictureBlocks"/>
    <dgm:cxn modelId="{59272570-C606-41E8-AA41-BF8A9E60A1E2}" type="presParOf" srcId="{9B2DD2C8-E0FC-483C-A294-FD5F47292ABD}" destId="{6318A482-0686-4437-9384-2542A79AAFCE}" srcOrd="1" destOrd="0" presId="urn:microsoft.com/office/officeart/2008/layout/TitledPictureBlocks"/>
    <dgm:cxn modelId="{BBBBC09A-0AAB-4D2F-BA7F-0F0D387A0A75}" type="presParOf" srcId="{9B2DD2C8-E0FC-483C-A294-FD5F47292ABD}" destId="{CA659951-3D91-4A7F-A0F1-25CD1CDC1CA5}" srcOrd="2" destOrd="0" presId="urn:microsoft.com/office/officeart/2008/layout/TitledPictureBlocks"/>
    <dgm:cxn modelId="{8E9A033C-15B4-4A78-A5D7-5A39E8D36794}" type="presParOf" srcId="{313EA6B0-1D7B-43F6-9E0F-BBF4B8102C08}" destId="{BBA2C05C-DE14-475E-A58E-64E4AF46B860}" srcOrd="3" destOrd="0" presId="urn:microsoft.com/office/officeart/2008/layout/TitledPictureBlocks"/>
    <dgm:cxn modelId="{24843A89-2E64-45FE-8F6C-A9298142E78F}" type="presParOf" srcId="{313EA6B0-1D7B-43F6-9E0F-BBF4B8102C08}" destId="{71BC2E8F-7F34-4A58-9E83-8A2E2398D86D}" srcOrd="4" destOrd="0" presId="urn:microsoft.com/office/officeart/2008/layout/TitledPictureBlocks"/>
    <dgm:cxn modelId="{06B506E5-70F4-4909-ABC3-F0C20E8271F0}" type="presParOf" srcId="{71BC2E8F-7F34-4A58-9E83-8A2E2398D86D}" destId="{DBC381CD-C7C6-45EC-A2C0-880956B0C013}" srcOrd="0" destOrd="0" presId="urn:microsoft.com/office/officeart/2008/layout/TitledPictureBlocks"/>
    <dgm:cxn modelId="{AFD3E5A0-7642-4552-9F39-C13FD532E97C}" type="presParOf" srcId="{71BC2E8F-7F34-4A58-9E83-8A2E2398D86D}" destId="{51F3EE77-58A4-4667-AFC8-9D0A4A2CF5F5}" srcOrd="1" destOrd="0" presId="urn:microsoft.com/office/officeart/2008/layout/TitledPictureBlocks"/>
    <dgm:cxn modelId="{00D13FC0-FF3A-494B-AC78-6D0E32F7367C}" type="presParOf" srcId="{71BC2E8F-7F34-4A58-9E83-8A2E2398D86D}" destId="{D5D4425D-09B7-4817-B929-BC226C08681F}"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875DCA-A3AF-47A8-9A42-7387E81A74C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D31DDC8B-24A6-470A-B4B9-EC65FE53DCEE}">
      <dgm:prSet phldrT="[Text]"/>
      <dgm:spPr>
        <a:solidFill>
          <a:srgbClr val="002569"/>
        </a:solidFill>
      </dgm:spPr>
      <dgm:t>
        <a:bodyPr/>
        <a:lstStyle/>
        <a:p>
          <a:r>
            <a:rPr lang="en-US" dirty="0" smtClean="0"/>
            <a:t>Administrative</a:t>
          </a:r>
          <a:endParaRPr lang="en-US" dirty="0"/>
        </a:p>
      </dgm:t>
    </dgm:pt>
    <dgm:pt modelId="{3A5C722C-592D-4556-B277-8650940E7E93}" type="parTrans" cxnId="{5E5C0FA4-C1F7-400D-AC6F-7DBB5BE68E3D}">
      <dgm:prSet/>
      <dgm:spPr/>
      <dgm:t>
        <a:bodyPr/>
        <a:lstStyle/>
        <a:p>
          <a:endParaRPr lang="en-US"/>
        </a:p>
      </dgm:t>
    </dgm:pt>
    <dgm:pt modelId="{9CBD997C-67BC-430F-9C62-9C14992DAA62}" type="sibTrans" cxnId="{5E5C0FA4-C1F7-400D-AC6F-7DBB5BE68E3D}">
      <dgm:prSet/>
      <dgm:spPr/>
      <dgm:t>
        <a:bodyPr/>
        <a:lstStyle/>
        <a:p>
          <a:endParaRPr lang="en-US"/>
        </a:p>
      </dgm:t>
    </dgm:pt>
    <dgm:pt modelId="{3A7769E1-26FD-481F-B19F-6CD8D5620831}">
      <dgm:prSet phldrT="[Text]"/>
      <dgm:spPr>
        <a:solidFill>
          <a:srgbClr val="002569"/>
        </a:solidFill>
      </dgm:spPr>
      <dgm:t>
        <a:bodyPr/>
        <a:lstStyle/>
        <a:p>
          <a:r>
            <a:rPr lang="en-US" dirty="0" smtClean="0"/>
            <a:t>Security Roles</a:t>
          </a:r>
          <a:endParaRPr lang="en-US" dirty="0"/>
        </a:p>
      </dgm:t>
    </dgm:pt>
    <dgm:pt modelId="{6CC41009-91E9-44C5-A53A-1BEB924DF314}" type="parTrans" cxnId="{476229AF-4248-4DD2-B35A-5B814357670D}">
      <dgm:prSet/>
      <dgm:spPr>
        <a:ln>
          <a:solidFill>
            <a:srgbClr val="F1AD02"/>
          </a:solidFill>
        </a:ln>
      </dgm:spPr>
      <dgm:t>
        <a:bodyPr/>
        <a:lstStyle/>
        <a:p>
          <a:endParaRPr lang="en-US"/>
        </a:p>
      </dgm:t>
    </dgm:pt>
    <dgm:pt modelId="{D7CA11FA-40A4-4201-98B7-2B59DC58F3FB}" type="sibTrans" cxnId="{476229AF-4248-4DD2-B35A-5B814357670D}">
      <dgm:prSet/>
      <dgm:spPr/>
      <dgm:t>
        <a:bodyPr/>
        <a:lstStyle/>
        <a:p>
          <a:endParaRPr lang="en-US"/>
        </a:p>
      </dgm:t>
    </dgm:pt>
    <dgm:pt modelId="{2CA5A43B-283E-423C-A08E-CCED2CB98484}">
      <dgm:prSet phldrT="[Text]"/>
      <dgm:spPr>
        <a:solidFill>
          <a:srgbClr val="002569"/>
        </a:solidFill>
      </dgm:spPr>
      <dgm:t>
        <a:bodyPr/>
        <a:lstStyle/>
        <a:p>
          <a:r>
            <a:rPr lang="en-US" dirty="0" smtClean="0"/>
            <a:t>System Timeout</a:t>
          </a:r>
          <a:endParaRPr lang="en-US" dirty="0"/>
        </a:p>
      </dgm:t>
    </dgm:pt>
    <dgm:pt modelId="{9B454E77-64FD-4593-A075-C570D89EFBAE}" type="parTrans" cxnId="{0CD505AD-C289-43E0-A34B-8659D822C2DA}">
      <dgm:prSet/>
      <dgm:spPr>
        <a:ln>
          <a:solidFill>
            <a:srgbClr val="F1AD02"/>
          </a:solidFill>
        </a:ln>
      </dgm:spPr>
      <dgm:t>
        <a:bodyPr/>
        <a:lstStyle/>
        <a:p>
          <a:endParaRPr lang="en-US"/>
        </a:p>
      </dgm:t>
    </dgm:pt>
    <dgm:pt modelId="{CC1B654F-CECC-4A3B-BE3C-B33C5BBDFA6F}" type="sibTrans" cxnId="{0CD505AD-C289-43E0-A34B-8659D822C2DA}">
      <dgm:prSet/>
      <dgm:spPr/>
      <dgm:t>
        <a:bodyPr/>
        <a:lstStyle/>
        <a:p>
          <a:endParaRPr lang="en-US"/>
        </a:p>
      </dgm:t>
    </dgm:pt>
    <dgm:pt modelId="{8550B5C7-FD72-4950-9D56-96E778618B5F}">
      <dgm:prSet phldrT="[Text]"/>
      <dgm:spPr>
        <a:solidFill>
          <a:srgbClr val="002569"/>
        </a:solidFill>
      </dgm:spPr>
      <dgm:t>
        <a:bodyPr/>
        <a:lstStyle/>
        <a:p>
          <a:r>
            <a:rPr lang="en-US" dirty="0" smtClean="0"/>
            <a:t>My PE Applications</a:t>
          </a:r>
          <a:endParaRPr lang="en-US" dirty="0"/>
        </a:p>
      </dgm:t>
    </dgm:pt>
    <dgm:pt modelId="{17D333B5-D289-411F-BD50-53F17D6936D9}" type="parTrans" cxnId="{AD3238DC-2D22-4C47-A3F9-15B778403E50}">
      <dgm:prSet/>
      <dgm:spPr>
        <a:ln>
          <a:solidFill>
            <a:srgbClr val="F1AD02"/>
          </a:solidFill>
        </a:ln>
      </dgm:spPr>
      <dgm:t>
        <a:bodyPr/>
        <a:lstStyle/>
        <a:p>
          <a:endParaRPr lang="en-US"/>
        </a:p>
      </dgm:t>
    </dgm:pt>
    <dgm:pt modelId="{DA499624-E405-4688-8068-F288B03DBE18}" type="sibTrans" cxnId="{AD3238DC-2D22-4C47-A3F9-15B778403E50}">
      <dgm:prSet/>
      <dgm:spPr/>
      <dgm:t>
        <a:bodyPr/>
        <a:lstStyle/>
        <a:p>
          <a:endParaRPr lang="en-US"/>
        </a:p>
      </dgm:t>
    </dgm:pt>
    <dgm:pt modelId="{EAA85060-FFB1-49DD-9280-1D203193DE2C}" type="pres">
      <dgm:prSet presAssocID="{C7875DCA-A3AF-47A8-9A42-7387E81A74CA}" presName="Name0" presStyleCnt="0">
        <dgm:presLayoutVars>
          <dgm:chPref val="1"/>
          <dgm:dir/>
          <dgm:animOne val="branch"/>
          <dgm:animLvl val="lvl"/>
          <dgm:resizeHandles val="exact"/>
        </dgm:presLayoutVars>
      </dgm:prSet>
      <dgm:spPr/>
      <dgm:t>
        <a:bodyPr/>
        <a:lstStyle/>
        <a:p>
          <a:endParaRPr lang="en-US"/>
        </a:p>
      </dgm:t>
    </dgm:pt>
    <dgm:pt modelId="{BE35807F-FC69-44ED-B64B-97682306BF66}" type="pres">
      <dgm:prSet presAssocID="{D31DDC8B-24A6-470A-B4B9-EC65FE53DCEE}" presName="root1" presStyleCnt="0"/>
      <dgm:spPr/>
    </dgm:pt>
    <dgm:pt modelId="{DCEBA3C6-185A-4D07-9706-FAFC66880F17}" type="pres">
      <dgm:prSet presAssocID="{D31DDC8B-24A6-470A-B4B9-EC65FE53DCEE}" presName="LevelOneTextNode" presStyleLbl="node0" presStyleIdx="0" presStyleCnt="1">
        <dgm:presLayoutVars>
          <dgm:chPref val="3"/>
        </dgm:presLayoutVars>
      </dgm:prSet>
      <dgm:spPr/>
      <dgm:t>
        <a:bodyPr/>
        <a:lstStyle/>
        <a:p>
          <a:endParaRPr lang="en-US"/>
        </a:p>
      </dgm:t>
    </dgm:pt>
    <dgm:pt modelId="{CCF48824-547E-43B1-A94E-4735EE3F7D82}" type="pres">
      <dgm:prSet presAssocID="{D31DDC8B-24A6-470A-B4B9-EC65FE53DCEE}" presName="level2hierChild" presStyleCnt="0"/>
      <dgm:spPr/>
    </dgm:pt>
    <dgm:pt modelId="{FD2B50B7-CD25-4245-A537-082D690DF6E9}" type="pres">
      <dgm:prSet presAssocID="{6CC41009-91E9-44C5-A53A-1BEB924DF314}" presName="conn2-1" presStyleLbl="parChTrans1D2" presStyleIdx="0" presStyleCnt="3"/>
      <dgm:spPr/>
      <dgm:t>
        <a:bodyPr/>
        <a:lstStyle/>
        <a:p>
          <a:endParaRPr lang="en-US"/>
        </a:p>
      </dgm:t>
    </dgm:pt>
    <dgm:pt modelId="{D51C8802-75CF-45A1-B541-F908F65BD4A3}" type="pres">
      <dgm:prSet presAssocID="{6CC41009-91E9-44C5-A53A-1BEB924DF314}" presName="connTx" presStyleLbl="parChTrans1D2" presStyleIdx="0" presStyleCnt="3"/>
      <dgm:spPr/>
      <dgm:t>
        <a:bodyPr/>
        <a:lstStyle/>
        <a:p>
          <a:endParaRPr lang="en-US"/>
        </a:p>
      </dgm:t>
    </dgm:pt>
    <dgm:pt modelId="{E72425D6-FA14-42B2-8C82-6FE60E7409CB}" type="pres">
      <dgm:prSet presAssocID="{3A7769E1-26FD-481F-B19F-6CD8D5620831}" presName="root2" presStyleCnt="0"/>
      <dgm:spPr/>
    </dgm:pt>
    <dgm:pt modelId="{000044EA-0A68-437D-9320-980419A83360}" type="pres">
      <dgm:prSet presAssocID="{3A7769E1-26FD-481F-B19F-6CD8D5620831}" presName="LevelTwoTextNode" presStyleLbl="node2" presStyleIdx="0" presStyleCnt="3">
        <dgm:presLayoutVars>
          <dgm:chPref val="3"/>
        </dgm:presLayoutVars>
      </dgm:prSet>
      <dgm:spPr/>
      <dgm:t>
        <a:bodyPr/>
        <a:lstStyle/>
        <a:p>
          <a:endParaRPr lang="en-US"/>
        </a:p>
      </dgm:t>
    </dgm:pt>
    <dgm:pt modelId="{07DD1A38-346C-4971-985F-10AA336915AB}" type="pres">
      <dgm:prSet presAssocID="{3A7769E1-26FD-481F-B19F-6CD8D5620831}" presName="level3hierChild" presStyleCnt="0"/>
      <dgm:spPr/>
    </dgm:pt>
    <dgm:pt modelId="{82C57197-ED25-4FEB-A655-FF98C2BE2A67}" type="pres">
      <dgm:prSet presAssocID="{9B454E77-64FD-4593-A075-C570D89EFBAE}" presName="conn2-1" presStyleLbl="parChTrans1D2" presStyleIdx="1" presStyleCnt="3"/>
      <dgm:spPr/>
      <dgm:t>
        <a:bodyPr/>
        <a:lstStyle/>
        <a:p>
          <a:endParaRPr lang="en-US"/>
        </a:p>
      </dgm:t>
    </dgm:pt>
    <dgm:pt modelId="{33D66CC5-38FA-4F9E-930C-8A8942D0F1A3}" type="pres">
      <dgm:prSet presAssocID="{9B454E77-64FD-4593-A075-C570D89EFBAE}" presName="connTx" presStyleLbl="parChTrans1D2" presStyleIdx="1" presStyleCnt="3"/>
      <dgm:spPr/>
      <dgm:t>
        <a:bodyPr/>
        <a:lstStyle/>
        <a:p>
          <a:endParaRPr lang="en-US"/>
        </a:p>
      </dgm:t>
    </dgm:pt>
    <dgm:pt modelId="{38666F83-64F0-451B-8F50-1559629C9C60}" type="pres">
      <dgm:prSet presAssocID="{2CA5A43B-283E-423C-A08E-CCED2CB98484}" presName="root2" presStyleCnt="0"/>
      <dgm:spPr/>
    </dgm:pt>
    <dgm:pt modelId="{8A37DBA5-020F-4F82-86A8-CA1F81149822}" type="pres">
      <dgm:prSet presAssocID="{2CA5A43B-283E-423C-A08E-CCED2CB98484}" presName="LevelTwoTextNode" presStyleLbl="node2" presStyleIdx="1" presStyleCnt="3">
        <dgm:presLayoutVars>
          <dgm:chPref val="3"/>
        </dgm:presLayoutVars>
      </dgm:prSet>
      <dgm:spPr/>
      <dgm:t>
        <a:bodyPr/>
        <a:lstStyle/>
        <a:p>
          <a:endParaRPr lang="en-US"/>
        </a:p>
      </dgm:t>
    </dgm:pt>
    <dgm:pt modelId="{9D71114C-DE6E-4346-B493-793AF116FA55}" type="pres">
      <dgm:prSet presAssocID="{2CA5A43B-283E-423C-A08E-CCED2CB98484}" presName="level3hierChild" presStyleCnt="0"/>
      <dgm:spPr/>
    </dgm:pt>
    <dgm:pt modelId="{01F8BFEB-0085-4008-ACF1-6857FCEEE398}" type="pres">
      <dgm:prSet presAssocID="{17D333B5-D289-411F-BD50-53F17D6936D9}" presName="conn2-1" presStyleLbl="parChTrans1D2" presStyleIdx="2" presStyleCnt="3"/>
      <dgm:spPr/>
      <dgm:t>
        <a:bodyPr/>
        <a:lstStyle/>
        <a:p>
          <a:endParaRPr lang="en-US"/>
        </a:p>
      </dgm:t>
    </dgm:pt>
    <dgm:pt modelId="{D13E4391-17A3-4FA8-9DE9-FF0C4519938B}" type="pres">
      <dgm:prSet presAssocID="{17D333B5-D289-411F-BD50-53F17D6936D9}" presName="connTx" presStyleLbl="parChTrans1D2" presStyleIdx="2" presStyleCnt="3"/>
      <dgm:spPr/>
      <dgm:t>
        <a:bodyPr/>
        <a:lstStyle/>
        <a:p>
          <a:endParaRPr lang="en-US"/>
        </a:p>
      </dgm:t>
    </dgm:pt>
    <dgm:pt modelId="{3E8A5954-FBEB-48D5-B028-635C186235F3}" type="pres">
      <dgm:prSet presAssocID="{8550B5C7-FD72-4950-9D56-96E778618B5F}" presName="root2" presStyleCnt="0"/>
      <dgm:spPr/>
    </dgm:pt>
    <dgm:pt modelId="{D329E112-E07D-4FD6-879E-BAAF0B8AF92A}" type="pres">
      <dgm:prSet presAssocID="{8550B5C7-FD72-4950-9D56-96E778618B5F}" presName="LevelTwoTextNode" presStyleLbl="node2" presStyleIdx="2" presStyleCnt="3">
        <dgm:presLayoutVars>
          <dgm:chPref val="3"/>
        </dgm:presLayoutVars>
      </dgm:prSet>
      <dgm:spPr/>
      <dgm:t>
        <a:bodyPr/>
        <a:lstStyle/>
        <a:p>
          <a:endParaRPr lang="en-US"/>
        </a:p>
      </dgm:t>
    </dgm:pt>
    <dgm:pt modelId="{0E7FB068-02BB-4F37-9C23-FD6FFCDE72C9}" type="pres">
      <dgm:prSet presAssocID="{8550B5C7-FD72-4950-9D56-96E778618B5F}" presName="level3hierChild" presStyleCnt="0"/>
      <dgm:spPr/>
    </dgm:pt>
  </dgm:ptLst>
  <dgm:cxnLst>
    <dgm:cxn modelId="{D12EF3C4-601C-46C1-9682-B7801F4A2DD9}" type="presOf" srcId="{9B454E77-64FD-4593-A075-C570D89EFBAE}" destId="{82C57197-ED25-4FEB-A655-FF98C2BE2A67}" srcOrd="0" destOrd="0" presId="urn:microsoft.com/office/officeart/2008/layout/HorizontalMultiLevelHierarchy"/>
    <dgm:cxn modelId="{2C053B55-A96D-43A9-B31C-9224EB398392}" type="presOf" srcId="{8550B5C7-FD72-4950-9D56-96E778618B5F}" destId="{D329E112-E07D-4FD6-879E-BAAF0B8AF92A}" srcOrd="0" destOrd="0" presId="urn:microsoft.com/office/officeart/2008/layout/HorizontalMultiLevelHierarchy"/>
    <dgm:cxn modelId="{E4F6B491-9328-45EE-BF55-2E449F4DE65B}" type="presOf" srcId="{17D333B5-D289-411F-BD50-53F17D6936D9}" destId="{01F8BFEB-0085-4008-ACF1-6857FCEEE398}" srcOrd="0" destOrd="0" presId="urn:microsoft.com/office/officeart/2008/layout/HorizontalMultiLevelHierarchy"/>
    <dgm:cxn modelId="{396DC324-EF8A-46D7-A368-871A4D514BBC}" type="presOf" srcId="{6CC41009-91E9-44C5-A53A-1BEB924DF314}" destId="{D51C8802-75CF-45A1-B541-F908F65BD4A3}" srcOrd="1" destOrd="0" presId="urn:microsoft.com/office/officeart/2008/layout/HorizontalMultiLevelHierarchy"/>
    <dgm:cxn modelId="{5E5C0FA4-C1F7-400D-AC6F-7DBB5BE68E3D}" srcId="{C7875DCA-A3AF-47A8-9A42-7387E81A74CA}" destId="{D31DDC8B-24A6-470A-B4B9-EC65FE53DCEE}" srcOrd="0" destOrd="0" parTransId="{3A5C722C-592D-4556-B277-8650940E7E93}" sibTransId="{9CBD997C-67BC-430F-9C62-9C14992DAA62}"/>
    <dgm:cxn modelId="{BB8A4722-1C8C-4A2C-A5F1-5A125303BA67}" type="presOf" srcId="{17D333B5-D289-411F-BD50-53F17D6936D9}" destId="{D13E4391-17A3-4FA8-9DE9-FF0C4519938B}" srcOrd="1" destOrd="0" presId="urn:microsoft.com/office/officeart/2008/layout/HorizontalMultiLevelHierarchy"/>
    <dgm:cxn modelId="{56D36DE9-6596-4697-BD6E-406E65B780DB}" type="presOf" srcId="{6CC41009-91E9-44C5-A53A-1BEB924DF314}" destId="{FD2B50B7-CD25-4245-A537-082D690DF6E9}" srcOrd="0" destOrd="0" presId="urn:microsoft.com/office/officeart/2008/layout/HorizontalMultiLevelHierarchy"/>
    <dgm:cxn modelId="{AD3238DC-2D22-4C47-A3F9-15B778403E50}" srcId="{D31DDC8B-24A6-470A-B4B9-EC65FE53DCEE}" destId="{8550B5C7-FD72-4950-9D56-96E778618B5F}" srcOrd="2" destOrd="0" parTransId="{17D333B5-D289-411F-BD50-53F17D6936D9}" sibTransId="{DA499624-E405-4688-8068-F288B03DBE18}"/>
    <dgm:cxn modelId="{C66D944F-26D9-44D1-B001-8125A91CF670}" type="presOf" srcId="{2CA5A43B-283E-423C-A08E-CCED2CB98484}" destId="{8A37DBA5-020F-4F82-86A8-CA1F81149822}" srcOrd="0" destOrd="0" presId="urn:microsoft.com/office/officeart/2008/layout/HorizontalMultiLevelHierarchy"/>
    <dgm:cxn modelId="{476229AF-4248-4DD2-B35A-5B814357670D}" srcId="{D31DDC8B-24A6-470A-B4B9-EC65FE53DCEE}" destId="{3A7769E1-26FD-481F-B19F-6CD8D5620831}" srcOrd="0" destOrd="0" parTransId="{6CC41009-91E9-44C5-A53A-1BEB924DF314}" sibTransId="{D7CA11FA-40A4-4201-98B7-2B59DC58F3FB}"/>
    <dgm:cxn modelId="{4F3C63B0-BE52-48DF-B136-B4A4DEF776C6}" type="presOf" srcId="{3A7769E1-26FD-481F-B19F-6CD8D5620831}" destId="{000044EA-0A68-437D-9320-980419A83360}" srcOrd="0" destOrd="0" presId="urn:microsoft.com/office/officeart/2008/layout/HorizontalMultiLevelHierarchy"/>
    <dgm:cxn modelId="{446267F6-FD22-4E11-B963-5B6D1A7BE62E}" type="presOf" srcId="{9B454E77-64FD-4593-A075-C570D89EFBAE}" destId="{33D66CC5-38FA-4F9E-930C-8A8942D0F1A3}" srcOrd="1" destOrd="0" presId="urn:microsoft.com/office/officeart/2008/layout/HorizontalMultiLevelHierarchy"/>
    <dgm:cxn modelId="{B0C72E3D-C9BE-4303-B1BC-AF319FD86898}" type="presOf" srcId="{C7875DCA-A3AF-47A8-9A42-7387E81A74CA}" destId="{EAA85060-FFB1-49DD-9280-1D203193DE2C}" srcOrd="0" destOrd="0" presId="urn:microsoft.com/office/officeart/2008/layout/HorizontalMultiLevelHierarchy"/>
    <dgm:cxn modelId="{0CD505AD-C289-43E0-A34B-8659D822C2DA}" srcId="{D31DDC8B-24A6-470A-B4B9-EC65FE53DCEE}" destId="{2CA5A43B-283E-423C-A08E-CCED2CB98484}" srcOrd="1" destOrd="0" parTransId="{9B454E77-64FD-4593-A075-C570D89EFBAE}" sibTransId="{CC1B654F-CECC-4A3B-BE3C-B33C5BBDFA6F}"/>
    <dgm:cxn modelId="{06A0BB59-C23B-448A-B12D-F8204C9F8B36}" type="presOf" srcId="{D31DDC8B-24A6-470A-B4B9-EC65FE53DCEE}" destId="{DCEBA3C6-185A-4D07-9706-FAFC66880F17}" srcOrd="0" destOrd="0" presId="urn:microsoft.com/office/officeart/2008/layout/HorizontalMultiLevelHierarchy"/>
    <dgm:cxn modelId="{B9C890F0-E19F-4FAC-8B7A-EC61F10300BA}" type="presParOf" srcId="{EAA85060-FFB1-49DD-9280-1D203193DE2C}" destId="{BE35807F-FC69-44ED-B64B-97682306BF66}" srcOrd="0" destOrd="0" presId="urn:microsoft.com/office/officeart/2008/layout/HorizontalMultiLevelHierarchy"/>
    <dgm:cxn modelId="{C960CD7C-AAA3-48A5-83BA-6E4EEE9BAAF7}" type="presParOf" srcId="{BE35807F-FC69-44ED-B64B-97682306BF66}" destId="{DCEBA3C6-185A-4D07-9706-FAFC66880F17}" srcOrd="0" destOrd="0" presId="urn:microsoft.com/office/officeart/2008/layout/HorizontalMultiLevelHierarchy"/>
    <dgm:cxn modelId="{8A64B32F-C452-42FA-B30C-E141818B92A2}" type="presParOf" srcId="{BE35807F-FC69-44ED-B64B-97682306BF66}" destId="{CCF48824-547E-43B1-A94E-4735EE3F7D82}" srcOrd="1" destOrd="0" presId="urn:microsoft.com/office/officeart/2008/layout/HorizontalMultiLevelHierarchy"/>
    <dgm:cxn modelId="{AD486770-72DE-41FB-996F-0B5C334333EC}" type="presParOf" srcId="{CCF48824-547E-43B1-A94E-4735EE3F7D82}" destId="{FD2B50B7-CD25-4245-A537-082D690DF6E9}" srcOrd="0" destOrd="0" presId="urn:microsoft.com/office/officeart/2008/layout/HorizontalMultiLevelHierarchy"/>
    <dgm:cxn modelId="{5D026CD9-2A06-493D-9C12-225503EA4CEF}" type="presParOf" srcId="{FD2B50B7-CD25-4245-A537-082D690DF6E9}" destId="{D51C8802-75CF-45A1-B541-F908F65BD4A3}" srcOrd="0" destOrd="0" presId="urn:microsoft.com/office/officeart/2008/layout/HorizontalMultiLevelHierarchy"/>
    <dgm:cxn modelId="{06E2F316-7E29-47FF-9870-6EDC74522B36}" type="presParOf" srcId="{CCF48824-547E-43B1-A94E-4735EE3F7D82}" destId="{E72425D6-FA14-42B2-8C82-6FE60E7409CB}" srcOrd="1" destOrd="0" presId="urn:microsoft.com/office/officeart/2008/layout/HorizontalMultiLevelHierarchy"/>
    <dgm:cxn modelId="{E8EBD08F-D3E0-4D0E-8E88-EBE51C9FF909}" type="presParOf" srcId="{E72425D6-FA14-42B2-8C82-6FE60E7409CB}" destId="{000044EA-0A68-437D-9320-980419A83360}" srcOrd="0" destOrd="0" presId="urn:microsoft.com/office/officeart/2008/layout/HorizontalMultiLevelHierarchy"/>
    <dgm:cxn modelId="{9203E16E-063F-40FB-AA45-D731B13D10E4}" type="presParOf" srcId="{E72425D6-FA14-42B2-8C82-6FE60E7409CB}" destId="{07DD1A38-346C-4971-985F-10AA336915AB}" srcOrd="1" destOrd="0" presId="urn:microsoft.com/office/officeart/2008/layout/HorizontalMultiLevelHierarchy"/>
    <dgm:cxn modelId="{A0F2F90B-E5FC-4AE0-B550-2DB726F9103D}" type="presParOf" srcId="{CCF48824-547E-43B1-A94E-4735EE3F7D82}" destId="{82C57197-ED25-4FEB-A655-FF98C2BE2A67}" srcOrd="2" destOrd="0" presId="urn:microsoft.com/office/officeart/2008/layout/HorizontalMultiLevelHierarchy"/>
    <dgm:cxn modelId="{1FC9DE0E-4ED8-4054-B6B8-7657013CD768}" type="presParOf" srcId="{82C57197-ED25-4FEB-A655-FF98C2BE2A67}" destId="{33D66CC5-38FA-4F9E-930C-8A8942D0F1A3}" srcOrd="0" destOrd="0" presId="urn:microsoft.com/office/officeart/2008/layout/HorizontalMultiLevelHierarchy"/>
    <dgm:cxn modelId="{72764625-4A43-4A7E-AB0B-FA25CC53EEB3}" type="presParOf" srcId="{CCF48824-547E-43B1-A94E-4735EE3F7D82}" destId="{38666F83-64F0-451B-8F50-1559629C9C60}" srcOrd="3" destOrd="0" presId="urn:microsoft.com/office/officeart/2008/layout/HorizontalMultiLevelHierarchy"/>
    <dgm:cxn modelId="{FF031150-7509-477E-8900-3EBAFA57DF6C}" type="presParOf" srcId="{38666F83-64F0-451B-8F50-1559629C9C60}" destId="{8A37DBA5-020F-4F82-86A8-CA1F81149822}" srcOrd="0" destOrd="0" presId="urn:microsoft.com/office/officeart/2008/layout/HorizontalMultiLevelHierarchy"/>
    <dgm:cxn modelId="{F6A49D92-5AB8-443C-ACD5-DB1EB143001C}" type="presParOf" srcId="{38666F83-64F0-451B-8F50-1559629C9C60}" destId="{9D71114C-DE6E-4346-B493-793AF116FA55}" srcOrd="1" destOrd="0" presId="urn:microsoft.com/office/officeart/2008/layout/HorizontalMultiLevelHierarchy"/>
    <dgm:cxn modelId="{FB89EDCA-9B01-445F-9559-9271ADAD0860}" type="presParOf" srcId="{CCF48824-547E-43B1-A94E-4735EE3F7D82}" destId="{01F8BFEB-0085-4008-ACF1-6857FCEEE398}" srcOrd="4" destOrd="0" presId="urn:microsoft.com/office/officeart/2008/layout/HorizontalMultiLevelHierarchy"/>
    <dgm:cxn modelId="{F8AD8517-5D1A-4893-B405-291AAF62957D}" type="presParOf" srcId="{01F8BFEB-0085-4008-ACF1-6857FCEEE398}" destId="{D13E4391-17A3-4FA8-9DE9-FF0C4519938B}" srcOrd="0" destOrd="0" presId="urn:microsoft.com/office/officeart/2008/layout/HorizontalMultiLevelHierarchy"/>
    <dgm:cxn modelId="{14E67875-F841-4524-B05B-90476FBA75F3}" type="presParOf" srcId="{CCF48824-547E-43B1-A94E-4735EE3F7D82}" destId="{3E8A5954-FBEB-48D5-B028-635C186235F3}" srcOrd="5" destOrd="0" presId="urn:microsoft.com/office/officeart/2008/layout/HorizontalMultiLevelHierarchy"/>
    <dgm:cxn modelId="{902F32CF-5F15-4B6C-A139-8ACA8B2A2362}" type="presParOf" srcId="{3E8A5954-FBEB-48D5-B028-635C186235F3}" destId="{D329E112-E07D-4FD6-879E-BAAF0B8AF92A}" srcOrd="0" destOrd="0" presId="urn:microsoft.com/office/officeart/2008/layout/HorizontalMultiLevelHierarchy"/>
    <dgm:cxn modelId="{E7ED1937-797D-45B9-BF53-9C5894EF4B92}" type="presParOf" srcId="{3E8A5954-FBEB-48D5-B028-635C186235F3}" destId="{0E7FB068-02BB-4F37-9C23-FD6FFCDE72C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39F2F8-A395-4109-8360-CB7B04BF91D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6483D66-985C-4818-8508-AA4299B005CB}">
      <dgm:prSet phldrT="[Text]" custT="1"/>
      <dgm:spPr>
        <a:solidFill>
          <a:srgbClr val="F1AD02"/>
        </a:solidFill>
      </dgm:spPr>
      <dgm:t>
        <a:bodyPr/>
        <a:lstStyle/>
        <a:p>
          <a:r>
            <a:rPr lang="en-US" sz="2600" dirty="0" smtClean="0"/>
            <a:t>QE Staff</a:t>
          </a:r>
          <a:endParaRPr lang="en-US" sz="2600" dirty="0"/>
        </a:p>
      </dgm:t>
    </dgm:pt>
    <dgm:pt modelId="{59890097-1CB8-461B-B024-50C23B0F9129}" type="parTrans" cxnId="{4438116C-19AD-4071-9C33-7BA333A314BB}">
      <dgm:prSet/>
      <dgm:spPr/>
      <dgm:t>
        <a:bodyPr/>
        <a:lstStyle/>
        <a:p>
          <a:endParaRPr lang="en-US"/>
        </a:p>
      </dgm:t>
    </dgm:pt>
    <dgm:pt modelId="{6A059C0F-9BE2-4E97-AF08-F5DBE52E1361}" type="sibTrans" cxnId="{4438116C-19AD-4071-9C33-7BA333A314BB}">
      <dgm:prSet/>
      <dgm:spPr/>
      <dgm:t>
        <a:bodyPr/>
        <a:lstStyle/>
        <a:p>
          <a:endParaRPr lang="en-US"/>
        </a:p>
      </dgm:t>
    </dgm:pt>
    <dgm:pt modelId="{D4D554D9-B7F2-446C-9B76-EA232C02B0BB}">
      <dgm:prSet phldrT="[Text]" custT="1"/>
      <dgm:spPr>
        <a:solidFill>
          <a:srgbClr val="F1AD02">
            <a:alpha val="90000"/>
          </a:srgbClr>
        </a:solidFill>
      </dgm:spPr>
      <dgm:t>
        <a:bodyPr/>
        <a:lstStyle/>
        <a:p>
          <a:r>
            <a:rPr lang="en-US" sz="2400" dirty="0" smtClean="0">
              <a:solidFill>
                <a:schemeClr val="bg2"/>
              </a:solidFill>
            </a:rPr>
            <a:t>Access to the PE Tool</a:t>
          </a:r>
          <a:endParaRPr lang="en-US" sz="2400" dirty="0">
            <a:solidFill>
              <a:schemeClr val="bg2"/>
            </a:solidFill>
          </a:endParaRPr>
        </a:p>
      </dgm:t>
    </dgm:pt>
    <dgm:pt modelId="{1941F511-9CAB-4C2E-9320-B063C0DCD58F}" type="parTrans" cxnId="{D0D128ED-E42E-430C-8203-67F242CA4087}">
      <dgm:prSet/>
      <dgm:spPr/>
      <dgm:t>
        <a:bodyPr/>
        <a:lstStyle/>
        <a:p>
          <a:endParaRPr lang="en-US"/>
        </a:p>
      </dgm:t>
    </dgm:pt>
    <dgm:pt modelId="{99A23969-E9BD-4183-89E2-EFF5E6796A5E}" type="sibTrans" cxnId="{D0D128ED-E42E-430C-8203-67F242CA4087}">
      <dgm:prSet/>
      <dgm:spPr/>
      <dgm:t>
        <a:bodyPr/>
        <a:lstStyle/>
        <a:p>
          <a:endParaRPr lang="en-US"/>
        </a:p>
      </dgm:t>
    </dgm:pt>
    <dgm:pt modelId="{9BD0BB58-3476-4BA2-8B60-96023B74B920}">
      <dgm:prSet phldrT="[Text]" custT="1"/>
      <dgm:spPr>
        <a:solidFill>
          <a:srgbClr val="F1AD02">
            <a:alpha val="90000"/>
          </a:srgbClr>
        </a:solidFill>
      </dgm:spPr>
      <dgm:t>
        <a:bodyPr/>
        <a:lstStyle/>
        <a:p>
          <a:r>
            <a:rPr lang="en-US" sz="2400" dirty="0" smtClean="0">
              <a:solidFill>
                <a:schemeClr val="bg2"/>
              </a:solidFill>
            </a:rPr>
            <a:t>Ability to view PE Tools they have worked on</a:t>
          </a:r>
          <a:endParaRPr lang="en-US" sz="2400" dirty="0">
            <a:solidFill>
              <a:schemeClr val="bg2"/>
            </a:solidFill>
          </a:endParaRPr>
        </a:p>
      </dgm:t>
    </dgm:pt>
    <dgm:pt modelId="{1E9411EE-C2CA-4EF1-A5B4-9A8570BD0D8A}" type="parTrans" cxnId="{BB7FF4E4-CC1D-4C61-B012-128FC8A7F1AD}">
      <dgm:prSet/>
      <dgm:spPr/>
      <dgm:t>
        <a:bodyPr/>
        <a:lstStyle/>
        <a:p>
          <a:endParaRPr lang="en-US"/>
        </a:p>
      </dgm:t>
    </dgm:pt>
    <dgm:pt modelId="{EDF0ABC7-7995-442C-9688-7D470ADC8A33}" type="sibTrans" cxnId="{BB7FF4E4-CC1D-4C61-B012-128FC8A7F1AD}">
      <dgm:prSet/>
      <dgm:spPr/>
      <dgm:t>
        <a:bodyPr/>
        <a:lstStyle/>
        <a:p>
          <a:endParaRPr lang="en-US"/>
        </a:p>
      </dgm:t>
    </dgm:pt>
    <dgm:pt modelId="{1A6093AE-9863-4EA6-BD95-5057ACECBF64}">
      <dgm:prSet phldrT="[Text]" custT="1"/>
      <dgm:spPr>
        <a:solidFill>
          <a:srgbClr val="F1AD02"/>
        </a:solidFill>
      </dgm:spPr>
      <dgm:t>
        <a:bodyPr/>
        <a:lstStyle/>
        <a:p>
          <a:r>
            <a:rPr lang="en-US" sz="2600" dirty="0" smtClean="0"/>
            <a:t>QE Supervisor</a:t>
          </a:r>
          <a:endParaRPr lang="en-US" sz="2600" dirty="0"/>
        </a:p>
      </dgm:t>
    </dgm:pt>
    <dgm:pt modelId="{28BBC485-1968-4A80-9C30-DD15B240630D}" type="parTrans" cxnId="{0793DBC8-05FC-4796-8B92-181ED50B39D6}">
      <dgm:prSet/>
      <dgm:spPr/>
      <dgm:t>
        <a:bodyPr/>
        <a:lstStyle/>
        <a:p>
          <a:endParaRPr lang="en-US"/>
        </a:p>
      </dgm:t>
    </dgm:pt>
    <dgm:pt modelId="{F6F12C41-88D5-4DBA-A967-5DCC99A17590}" type="sibTrans" cxnId="{0793DBC8-05FC-4796-8B92-181ED50B39D6}">
      <dgm:prSet/>
      <dgm:spPr/>
      <dgm:t>
        <a:bodyPr/>
        <a:lstStyle/>
        <a:p>
          <a:endParaRPr lang="en-US"/>
        </a:p>
      </dgm:t>
    </dgm:pt>
    <dgm:pt modelId="{91174982-91A1-432F-B475-E52DDA22EAF8}">
      <dgm:prSet phldrT="[Text]" custT="1"/>
      <dgm:spPr>
        <a:solidFill>
          <a:srgbClr val="F1AD02">
            <a:alpha val="90000"/>
          </a:srgbClr>
        </a:solidFill>
      </dgm:spPr>
      <dgm:t>
        <a:bodyPr/>
        <a:lstStyle/>
        <a:p>
          <a:r>
            <a:rPr lang="en-US" sz="2400" dirty="0" smtClean="0">
              <a:solidFill>
                <a:schemeClr val="bg2"/>
              </a:solidFill>
            </a:rPr>
            <a:t>Access to the PE Tool</a:t>
          </a:r>
          <a:endParaRPr lang="en-US" sz="2400" dirty="0">
            <a:solidFill>
              <a:schemeClr val="bg2"/>
            </a:solidFill>
          </a:endParaRPr>
        </a:p>
      </dgm:t>
    </dgm:pt>
    <dgm:pt modelId="{642275DE-6290-4723-A848-7734F14B1D14}" type="parTrans" cxnId="{301DD709-2AF3-4BA6-B4DF-E8479CD5FFD5}">
      <dgm:prSet/>
      <dgm:spPr/>
      <dgm:t>
        <a:bodyPr/>
        <a:lstStyle/>
        <a:p>
          <a:endParaRPr lang="en-US"/>
        </a:p>
      </dgm:t>
    </dgm:pt>
    <dgm:pt modelId="{5C1B7784-1C34-49BF-8DDF-410C888C8CE6}" type="sibTrans" cxnId="{301DD709-2AF3-4BA6-B4DF-E8479CD5FFD5}">
      <dgm:prSet/>
      <dgm:spPr/>
      <dgm:t>
        <a:bodyPr/>
        <a:lstStyle/>
        <a:p>
          <a:endParaRPr lang="en-US"/>
        </a:p>
      </dgm:t>
    </dgm:pt>
    <dgm:pt modelId="{89296294-FA87-4760-BCF0-9546425A4AD4}">
      <dgm:prSet phldrT="[Text]" custT="1"/>
      <dgm:spPr>
        <a:solidFill>
          <a:srgbClr val="F1AD02">
            <a:alpha val="90000"/>
          </a:srgbClr>
        </a:solidFill>
      </dgm:spPr>
      <dgm:t>
        <a:bodyPr/>
        <a:lstStyle/>
        <a:p>
          <a:r>
            <a:rPr lang="en-US" sz="2400" dirty="0" smtClean="0">
              <a:solidFill>
                <a:schemeClr val="bg2"/>
              </a:solidFill>
            </a:rPr>
            <a:t>Ability to view all PE Tools completed by staff at their QE agency </a:t>
          </a:r>
          <a:endParaRPr lang="en-US" sz="2400" dirty="0">
            <a:solidFill>
              <a:schemeClr val="bg2"/>
            </a:solidFill>
          </a:endParaRPr>
        </a:p>
      </dgm:t>
    </dgm:pt>
    <dgm:pt modelId="{C116A1A3-8C67-4D39-B5C6-E986DC45390C}" type="parTrans" cxnId="{E7923823-5BDF-47A2-904B-16AB7F2FC88F}">
      <dgm:prSet/>
      <dgm:spPr/>
      <dgm:t>
        <a:bodyPr/>
        <a:lstStyle/>
        <a:p>
          <a:endParaRPr lang="en-US"/>
        </a:p>
      </dgm:t>
    </dgm:pt>
    <dgm:pt modelId="{E4874303-62A3-4FE8-9E37-2FADDC1B37AF}" type="sibTrans" cxnId="{E7923823-5BDF-47A2-904B-16AB7F2FC88F}">
      <dgm:prSet/>
      <dgm:spPr/>
      <dgm:t>
        <a:bodyPr/>
        <a:lstStyle/>
        <a:p>
          <a:endParaRPr lang="en-US"/>
        </a:p>
      </dgm:t>
    </dgm:pt>
    <dgm:pt modelId="{9411CF3D-1C32-49BA-B382-EC929E875FC5}" type="pres">
      <dgm:prSet presAssocID="{4C39F2F8-A395-4109-8360-CB7B04BF91D1}" presName="Name0" presStyleCnt="0">
        <dgm:presLayoutVars>
          <dgm:dir/>
          <dgm:animLvl val="lvl"/>
          <dgm:resizeHandles val="exact"/>
        </dgm:presLayoutVars>
      </dgm:prSet>
      <dgm:spPr/>
      <dgm:t>
        <a:bodyPr/>
        <a:lstStyle/>
        <a:p>
          <a:endParaRPr lang="en-US"/>
        </a:p>
      </dgm:t>
    </dgm:pt>
    <dgm:pt modelId="{CBD563DD-591F-4869-97FC-9568D5E810F2}" type="pres">
      <dgm:prSet presAssocID="{86483D66-985C-4818-8508-AA4299B005CB}" presName="composite" presStyleCnt="0"/>
      <dgm:spPr/>
    </dgm:pt>
    <dgm:pt modelId="{4389CAF7-66F0-4F60-8CD2-221872F4A8B0}" type="pres">
      <dgm:prSet presAssocID="{86483D66-985C-4818-8508-AA4299B005CB}" presName="parTx" presStyleLbl="alignNode1" presStyleIdx="0" presStyleCnt="2">
        <dgm:presLayoutVars>
          <dgm:chMax val="0"/>
          <dgm:chPref val="0"/>
          <dgm:bulletEnabled val="1"/>
        </dgm:presLayoutVars>
      </dgm:prSet>
      <dgm:spPr/>
      <dgm:t>
        <a:bodyPr/>
        <a:lstStyle/>
        <a:p>
          <a:endParaRPr lang="en-US"/>
        </a:p>
      </dgm:t>
    </dgm:pt>
    <dgm:pt modelId="{7ABDE3E0-849E-4C3C-A4C2-73102E411C40}" type="pres">
      <dgm:prSet presAssocID="{86483D66-985C-4818-8508-AA4299B005CB}" presName="desTx" presStyleLbl="alignAccFollowNode1" presStyleIdx="0" presStyleCnt="2">
        <dgm:presLayoutVars>
          <dgm:bulletEnabled val="1"/>
        </dgm:presLayoutVars>
      </dgm:prSet>
      <dgm:spPr/>
      <dgm:t>
        <a:bodyPr/>
        <a:lstStyle/>
        <a:p>
          <a:endParaRPr lang="en-US"/>
        </a:p>
      </dgm:t>
    </dgm:pt>
    <dgm:pt modelId="{17055AB0-27B0-4FB6-89A6-0A1902637D8B}" type="pres">
      <dgm:prSet presAssocID="{6A059C0F-9BE2-4E97-AF08-F5DBE52E1361}" presName="space" presStyleCnt="0"/>
      <dgm:spPr/>
    </dgm:pt>
    <dgm:pt modelId="{19B1232C-1A04-4208-80B4-2C2A8872A948}" type="pres">
      <dgm:prSet presAssocID="{1A6093AE-9863-4EA6-BD95-5057ACECBF64}" presName="composite" presStyleCnt="0"/>
      <dgm:spPr/>
    </dgm:pt>
    <dgm:pt modelId="{5CBDD9D7-8A7E-472A-95E5-12B955FEF2E8}" type="pres">
      <dgm:prSet presAssocID="{1A6093AE-9863-4EA6-BD95-5057ACECBF64}" presName="parTx" presStyleLbl="alignNode1" presStyleIdx="1" presStyleCnt="2">
        <dgm:presLayoutVars>
          <dgm:chMax val="0"/>
          <dgm:chPref val="0"/>
          <dgm:bulletEnabled val="1"/>
        </dgm:presLayoutVars>
      </dgm:prSet>
      <dgm:spPr/>
      <dgm:t>
        <a:bodyPr/>
        <a:lstStyle/>
        <a:p>
          <a:endParaRPr lang="en-US"/>
        </a:p>
      </dgm:t>
    </dgm:pt>
    <dgm:pt modelId="{CBEF8424-403B-4350-B85D-255E3F3649F7}" type="pres">
      <dgm:prSet presAssocID="{1A6093AE-9863-4EA6-BD95-5057ACECBF64}" presName="desTx" presStyleLbl="alignAccFollowNode1" presStyleIdx="1" presStyleCnt="2">
        <dgm:presLayoutVars>
          <dgm:bulletEnabled val="1"/>
        </dgm:presLayoutVars>
      </dgm:prSet>
      <dgm:spPr/>
      <dgm:t>
        <a:bodyPr/>
        <a:lstStyle/>
        <a:p>
          <a:endParaRPr lang="en-US"/>
        </a:p>
      </dgm:t>
    </dgm:pt>
  </dgm:ptLst>
  <dgm:cxnLst>
    <dgm:cxn modelId="{DD4395D5-E0A0-41B9-AC54-46EC996A2820}" type="presOf" srcId="{91174982-91A1-432F-B475-E52DDA22EAF8}" destId="{CBEF8424-403B-4350-B85D-255E3F3649F7}" srcOrd="0" destOrd="0" presId="urn:microsoft.com/office/officeart/2005/8/layout/hList1"/>
    <dgm:cxn modelId="{9A53D75D-53ED-4628-A508-2331FBCAC95D}" type="presOf" srcId="{4C39F2F8-A395-4109-8360-CB7B04BF91D1}" destId="{9411CF3D-1C32-49BA-B382-EC929E875FC5}" srcOrd="0" destOrd="0" presId="urn:microsoft.com/office/officeart/2005/8/layout/hList1"/>
    <dgm:cxn modelId="{4438116C-19AD-4071-9C33-7BA333A314BB}" srcId="{4C39F2F8-A395-4109-8360-CB7B04BF91D1}" destId="{86483D66-985C-4818-8508-AA4299B005CB}" srcOrd="0" destOrd="0" parTransId="{59890097-1CB8-461B-B024-50C23B0F9129}" sibTransId="{6A059C0F-9BE2-4E97-AF08-F5DBE52E1361}"/>
    <dgm:cxn modelId="{021B6B88-A82B-4B77-BFA8-76C9402074E3}" type="presOf" srcId="{86483D66-985C-4818-8508-AA4299B005CB}" destId="{4389CAF7-66F0-4F60-8CD2-221872F4A8B0}" srcOrd="0" destOrd="0" presId="urn:microsoft.com/office/officeart/2005/8/layout/hList1"/>
    <dgm:cxn modelId="{D0D128ED-E42E-430C-8203-67F242CA4087}" srcId="{86483D66-985C-4818-8508-AA4299B005CB}" destId="{D4D554D9-B7F2-446C-9B76-EA232C02B0BB}" srcOrd="0" destOrd="0" parTransId="{1941F511-9CAB-4C2E-9320-B063C0DCD58F}" sibTransId="{99A23969-E9BD-4183-89E2-EFF5E6796A5E}"/>
    <dgm:cxn modelId="{3E32C39A-1326-47FC-B7DB-514EDBDB5B0A}" type="presOf" srcId="{9BD0BB58-3476-4BA2-8B60-96023B74B920}" destId="{7ABDE3E0-849E-4C3C-A4C2-73102E411C40}" srcOrd="0" destOrd="1" presId="urn:microsoft.com/office/officeart/2005/8/layout/hList1"/>
    <dgm:cxn modelId="{5D02AE28-CB80-4E83-8B5A-2D3F41A657B5}" type="presOf" srcId="{89296294-FA87-4760-BCF0-9546425A4AD4}" destId="{CBEF8424-403B-4350-B85D-255E3F3649F7}" srcOrd="0" destOrd="1" presId="urn:microsoft.com/office/officeart/2005/8/layout/hList1"/>
    <dgm:cxn modelId="{E7923823-5BDF-47A2-904B-16AB7F2FC88F}" srcId="{1A6093AE-9863-4EA6-BD95-5057ACECBF64}" destId="{89296294-FA87-4760-BCF0-9546425A4AD4}" srcOrd="1" destOrd="0" parTransId="{C116A1A3-8C67-4D39-B5C6-E986DC45390C}" sibTransId="{E4874303-62A3-4FE8-9E37-2FADDC1B37AF}"/>
    <dgm:cxn modelId="{0793DBC8-05FC-4796-8B92-181ED50B39D6}" srcId="{4C39F2F8-A395-4109-8360-CB7B04BF91D1}" destId="{1A6093AE-9863-4EA6-BD95-5057ACECBF64}" srcOrd="1" destOrd="0" parTransId="{28BBC485-1968-4A80-9C30-DD15B240630D}" sibTransId="{F6F12C41-88D5-4DBA-A967-5DCC99A17590}"/>
    <dgm:cxn modelId="{5BC385FC-CA71-46EB-818B-D0627C6DCF92}" type="presOf" srcId="{1A6093AE-9863-4EA6-BD95-5057ACECBF64}" destId="{5CBDD9D7-8A7E-472A-95E5-12B955FEF2E8}" srcOrd="0" destOrd="0" presId="urn:microsoft.com/office/officeart/2005/8/layout/hList1"/>
    <dgm:cxn modelId="{B16318F8-8817-4BDF-B7F5-8C6CAC781954}" type="presOf" srcId="{D4D554D9-B7F2-446C-9B76-EA232C02B0BB}" destId="{7ABDE3E0-849E-4C3C-A4C2-73102E411C40}" srcOrd="0" destOrd="0" presId="urn:microsoft.com/office/officeart/2005/8/layout/hList1"/>
    <dgm:cxn modelId="{BB7FF4E4-CC1D-4C61-B012-128FC8A7F1AD}" srcId="{86483D66-985C-4818-8508-AA4299B005CB}" destId="{9BD0BB58-3476-4BA2-8B60-96023B74B920}" srcOrd="1" destOrd="0" parTransId="{1E9411EE-C2CA-4EF1-A5B4-9A8570BD0D8A}" sibTransId="{EDF0ABC7-7995-442C-9688-7D470ADC8A33}"/>
    <dgm:cxn modelId="{301DD709-2AF3-4BA6-B4DF-E8479CD5FFD5}" srcId="{1A6093AE-9863-4EA6-BD95-5057ACECBF64}" destId="{91174982-91A1-432F-B475-E52DDA22EAF8}" srcOrd="0" destOrd="0" parTransId="{642275DE-6290-4723-A848-7734F14B1D14}" sibTransId="{5C1B7784-1C34-49BF-8DDF-410C888C8CE6}"/>
    <dgm:cxn modelId="{0863F12E-81F3-4841-A144-234AD0D95631}" type="presParOf" srcId="{9411CF3D-1C32-49BA-B382-EC929E875FC5}" destId="{CBD563DD-591F-4869-97FC-9568D5E810F2}" srcOrd="0" destOrd="0" presId="urn:microsoft.com/office/officeart/2005/8/layout/hList1"/>
    <dgm:cxn modelId="{838657B2-256B-48A5-931B-503EE1851F84}" type="presParOf" srcId="{CBD563DD-591F-4869-97FC-9568D5E810F2}" destId="{4389CAF7-66F0-4F60-8CD2-221872F4A8B0}" srcOrd="0" destOrd="0" presId="urn:microsoft.com/office/officeart/2005/8/layout/hList1"/>
    <dgm:cxn modelId="{924848E4-493C-4801-B463-8D7D3C1E9959}" type="presParOf" srcId="{CBD563DD-591F-4869-97FC-9568D5E810F2}" destId="{7ABDE3E0-849E-4C3C-A4C2-73102E411C40}" srcOrd="1" destOrd="0" presId="urn:microsoft.com/office/officeart/2005/8/layout/hList1"/>
    <dgm:cxn modelId="{89B5040A-1A8F-4B1A-A7E6-1D4F61CB5BA8}" type="presParOf" srcId="{9411CF3D-1C32-49BA-B382-EC929E875FC5}" destId="{17055AB0-27B0-4FB6-89A6-0A1902637D8B}" srcOrd="1" destOrd="0" presId="urn:microsoft.com/office/officeart/2005/8/layout/hList1"/>
    <dgm:cxn modelId="{FF24B1D9-4AC4-44F4-8003-2F92A645AAC7}" type="presParOf" srcId="{9411CF3D-1C32-49BA-B382-EC929E875FC5}" destId="{19B1232C-1A04-4208-80B4-2C2A8872A948}" srcOrd="2" destOrd="0" presId="urn:microsoft.com/office/officeart/2005/8/layout/hList1"/>
    <dgm:cxn modelId="{E60464E1-5D21-45C3-AD45-87929078E9C5}" type="presParOf" srcId="{19B1232C-1A04-4208-80B4-2C2A8872A948}" destId="{5CBDD9D7-8A7E-472A-95E5-12B955FEF2E8}" srcOrd="0" destOrd="0" presId="urn:microsoft.com/office/officeart/2005/8/layout/hList1"/>
    <dgm:cxn modelId="{6AB8D42E-9347-47F5-85EF-5D37FB66D13D}" type="presParOf" srcId="{19B1232C-1A04-4208-80B4-2C2A8872A948}" destId="{CBEF8424-403B-4350-B85D-255E3F3649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2439E-D586-4830-949B-7F2E2D620A72}">
      <dsp:nvSpPr>
        <dsp:cNvPr id="0" name=""/>
        <dsp:cNvSpPr/>
      </dsp:nvSpPr>
      <dsp:spPr>
        <a:xfrm>
          <a:off x="617910" y="346362"/>
          <a:ext cx="1843546" cy="156202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1000" b="-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8A1160-32F5-44AB-A046-C9530D6C4CA9}">
      <dsp:nvSpPr>
        <dsp:cNvPr id="0" name=""/>
        <dsp:cNvSpPr/>
      </dsp:nvSpPr>
      <dsp:spPr>
        <a:xfrm>
          <a:off x="2115856" y="939539"/>
          <a:ext cx="1520929" cy="591885"/>
        </a:xfrm>
        <a:prstGeom prst="roundRect">
          <a:avLst>
            <a:gd name="adj" fmla="val 10000"/>
          </a:avLst>
        </a:prstGeom>
        <a:solidFill>
          <a:schemeClr val="lt1">
            <a:alpha val="90000"/>
            <a:hueOff val="0"/>
            <a:satOff val="0"/>
            <a:lumOff val="0"/>
            <a:alphaOff val="0"/>
          </a:schemeClr>
        </a:solidFill>
        <a:ln w="25400" cap="flat" cmpd="sng" algn="ctr">
          <a:solidFill>
            <a:srgbClr val="F1AD02"/>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A self-assessment to check for potential eligibility.</a:t>
          </a:r>
          <a:endParaRPr lang="en-US" sz="1400" kern="1200" dirty="0"/>
        </a:p>
      </dsp:txBody>
      <dsp:txXfrm>
        <a:off x="2133192" y="956875"/>
        <a:ext cx="1486257" cy="557213"/>
      </dsp:txXfrm>
    </dsp:sp>
    <dsp:sp modelId="{A8612C6D-544D-42CB-8B8A-4BB988BD9CA5}">
      <dsp:nvSpPr>
        <dsp:cNvPr id="0" name=""/>
        <dsp:cNvSpPr/>
      </dsp:nvSpPr>
      <dsp:spPr>
        <a:xfrm>
          <a:off x="617910" y="48517"/>
          <a:ext cx="1843546" cy="268974"/>
        </a:xfrm>
        <a:prstGeom prst="rect">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Check Eligibility </a:t>
          </a:r>
          <a:endParaRPr lang="en-US" sz="1100" kern="1200" dirty="0"/>
        </a:p>
      </dsp:txBody>
      <dsp:txXfrm>
        <a:off x="617910" y="48517"/>
        <a:ext cx="1843546" cy="268974"/>
      </dsp:txXfrm>
    </dsp:sp>
    <dsp:sp modelId="{6318A482-0686-4437-9384-2542A79AAFCE}">
      <dsp:nvSpPr>
        <dsp:cNvPr id="0" name=""/>
        <dsp:cNvSpPr/>
      </dsp:nvSpPr>
      <dsp:spPr>
        <a:xfrm>
          <a:off x="3754216" y="346362"/>
          <a:ext cx="1843546" cy="156202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1000" b="-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659951-3D91-4A7F-A0F1-25CD1CDC1CA5}">
      <dsp:nvSpPr>
        <dsp:cNvPr id="0" name=""/>
        <dsp:cNvSpPr/>
      </dsp:nvSpPr>
      <dsp:spPr>
        <a:xfrm>
          <a:off x="5257797" y="914400"/>
          <a:ext cx="1968257" cy="480865"/>
        </a:xfrm>
        <a:prstGeom prst="roundRect">
          <a:avLst>
            <a:gd name="adj" fmla="val 10000"/>
          </a:avLst>
        </a:prstGeom>
        <a:solidFill>
          <a:schemeClr val="lt1">
            <a:alpha val="90000"/>
            <a:hueOff val="0"/>
            <a:satOff val="0"/>
            <a:lumOff val="0"/>
            <a:alphaOff val="0"/>
          </a:schemeClr>
        </a:solidFill>
        <a:ln w="25400" cap="flat" cmpd="sng" algn="ctr">
          <a:solidFill>
            <a:srgbClr val="F1AD02"/>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Web-based application for all medical programs.</a:t>
          </a:r>
          <a:endParaRPr lang="en-US" sz="1400" kern="1200" dirty="0"/>
        </a:p>
      </dsp:txBody>
      <dsp:txXfrm>
        <a:off x="5271881" y="928484"/>
        <a:ext cx="1940089" cy="452697"/>
      </dsp:txXfrm>
    </dsp:sp>
    <dsp:sp modelId="{14625799-37CC-4B57-948D-DCF89960E658}">
      <dsp:nvSpPr>
        <dsp:cNvPr id="0" name=""/>
        <dsp:cNvSpPr/>
      </dsp:nvSpPr>
      <dsp:spPr>
        <a:xfrm>
          <a:off x="3754216" y="48517"/>
          <a:ext cx="1843546" cy="268974"/>
        </a:xfrm>
        <a:prstGeom prst="rect">
          <a:avLst/>
        </a:prstGeom>
        <a:solidFill>
          <a:srgbClr val="0025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Apply for Medical Assistance</a:t>
          </a:r>
          <a:endParaRPr lang="en-US" sz="1100" kern="1200" dirty="0"/>
        </a:p>
      </dsp:txBody>
      <dsp:txXfrm>
        <a:off x="3754216" y="48517"/>
        <a:ext cx="1843546" cy="268974"/>
      </dsp:txXfrm>
    </dsp:sp>
    <dsp:sp modelId="{51F3EE77-58A4-4667-AFC8-9D0A4A2CF5F5}">
      <dsp:nvSpPr>
        <dsp:cNvPr id="0" name=""/>
        <dsp:cNvSpPr/>
      </dsp:nvSpPr>
      <dsp:spPr>
        <a:xfrm>
          <a:off x="2171927" y="2453456"/>
          <a:ext cx="1843546" cy="156202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2000" b="-4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D4425D-09B7-4817-B929-BC226C08681F}">
      <dsp:nvSpPr>
        <dsp:cNvPr id="0" name=""/>
        <dsp:cNvSpPr/>
      </dsp:nvSpPr>
      <dsp:spPr>
        <a:xfrm>
          <a:off x="3810001" y="3276603"/>
          <a:ext cx="2024799" cy="457200"/>
        </a:xfrm>
        <a:prstGeom prst="roundRect">
          <a:avLst>
            <a:gd name="adj" fmla="val 10000"/>
          </a:avLst>
        </a:prstGeom>
        <a:solidFill>
          <a:schemeClr val="lt1">
            <a:alpha val="90000"/>
            <a:hueOff val="0"/>
            <a:satOff val="0"/>
            <a:lumOff val="0"/>
            <a:alphaOff val="0"/>
          </a:schemeClr>
        </a:solidFill>
        <a:ln w="25400" cap="flat" cmpd="sng" algn="ctr">
          <a:solidFill>
            <a:srgbClr val="F1AD02"/>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Access to submitted MCSSP applications.</a:t>
          </a:r>
          <a:endParaRPr lang="en-US" sz="1400" kern="1200" dirty="0"/>
        </a:p>
      </dsp:txBody>
      <dsp:txXfrm>
        <a:off x="3823392" y="3289994"/>
        <a:ext cx="1998017" cy="430418"/>
      </dsp:txXfrm>
    </dsp:sp>
    <dsp:sp modelId="{DBC381CD-C7C6-45EC-A2C0-880956B0C013}">
      <dsp:nvSpPr>
        <dsp:cNvPr id="0" name=""/>
        <dsp:cNvSpPr/>
      </dsp:nvSpPr>
      <dsp:spPr>
        <a:xfrm>
          <a:off x="2171927" y="2155611"/>
          <a:ext cx="1843546" cy="268974"/>
        </a:xfrm>
        <a:prstGeom prst="rect">
          <a:avLst/>
        </a:prstGeom>
        <a:solidFill>
          <a:srgbClr val="0025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Access my KanCare</a:t>
          </a:r>
          <a:endParaRPr lang="en-US" sz="1100" kern="1200" dirty="0"/>
        </a:p>
      </dsp:txBody>
      <dsp:txXfrm>
        <a:off x="2171927" y="2155611"/>
        <a:ext cx="1843546" cy="268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B0620-2ADD-44C3-A4CD-5DB255048120}">
      <dsp:nvSpPr>
        <dsp:cNvPr id="0" name=""/>
        <dsp:cNvSpPr/>
      </dsp:nvSpPr>
      <dsp:spPr>
        <a:xfrm>
          <a:off x="386834" y="3646"/>
          <a:ext cx="2472853" cy="1483712"/>
        </a:xfrm>
        <a:prstGeom prst="rect">
          <a:avLst/>
        </a:prstGeom>
        <a:solidFill>
          <a:srgbClr val="F1A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QE Staff may not have access to all of the PE Tools. </a:t>
          </a:r>
          <a:endParaRPr lang="en-US" sz="1600" kern="1200" dirty="0"/>
        </a:p>
      </dsp:txBody>
      <dsp:txXfrm>
        <a:off x="386834" y="3646"/>
        <a:ext cx="2472853" cy="1483712"/>
      </dsp:txXfrm>
    </dsp:sp>
    <dsp:sp modelId="{13C8D9D4-179C-4A6C-97B4-931BAB0BA84B}">
      <dsp:nvSpPr>
        <dsp:cNvPr id="0" name=""/>
        <dsp:cNvSpPr/>
      </dsp:nvSpPr>
      <dsp:spPr>
        <a:xfrm>
          <a:off x="3106973" y="3646"/>
          <a:ext cx="2472853" cy="1483712"/>
        </a:xfrm>
        <a:prstGeom prst="rect">
          <a:avLst/>
        </a:prstGeom>
        <a:solidFill>
          <a:srgbClr val="F1A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PE Adult Tool will only be provided to approved hospitals. </a:t>
          </a:r>
          <a:endParaRPr lang="en-US" sz="1600" kern="1200" dirty="0"/>
        </a:p>
      </dsp:txBody>
      <dsp:txXfrm>
        <a:off x="3106973" y="3646"/>
        <a:ext cx="2472853" cy="1483712"/>
      </dsp:txXfrm>
    </dsp:sp>
    <dsp:sp modelId="{5DD257B2-8717-4985-B20A-067F3F4DECF7}">
      <dsp:nvSpPr>
        <dsp:cNvPr id="0" name=""/>
        <dsp:cNvSpPr/>
      </dsp:nvSpPr>
      <dsp:spPr>
        <a:xfrm>
          <a:off x="5827112" y="3646"/>
          <a:ext cx="2472853" cy="1483712"/>
        </a:xfrm>
        <a:prstGeom prst="rect">
          <a:avLst/>
        </a:prstGeom>
        <a:solidFill>
          <a:srgbClr val="F1A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 most situations, all family members should be on the same PE case. </a:t>
          </a:r>
          <a:endParaRPr lang="en-US" sz="1600" kern="1200" dirty="0"/>
        </a:p>
      </dsp:txBody>
      <dsp:txXfrm>
        <a:off x="5827112" y="3646"/>
        <a:ext cx="2472853" cy="1483712"/>
      </dsp:txXfrm>
    </dsp:sp>
    <dsp:sp modelId="{B677606C-6744-45D7-8E86-07145DD3BEF9}">
      <dsp:nvSpPr>
        <dsp:cNvPr id="0" name=""/>
        <dsp:cNvSpPr/>
      </dsp:nvSpPr>
      <dsp:spPr>
        <a:xfrm>
          <a:off x="386834" y="1734643"/>
          <a:ext cx="2472853" cy="1483712"/>
        </a:xfrm>
        <a:prstGeom prst="rect">
          <a:avLst/>
        </a:prstGeom>
        <a:solidFill>
          <a:srgbClr val="F1A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Navigate between the Tools to complete determinations for all family members. </a:t>
          </a:r>
          <a:endParaRPr lang="en-US" sz="1600" kern="1200" dirty="0"/>
        </a:p>
      </dsp:txBody>
      <dsp:txXfrm>
        <a:off x="386834" y="1734643"/>
        <a:ext cx="2472853" cy="1483712"/>
      </dsp:txXfrm>
    </dsp:sp>
    <dsp:sp modelId="{E911E2F3-96FE-45AA-B027-C578E10529D4}">
      <dsp:nvSpPr>
        <dsp:cNvPr id="0" name=""/>
        <dsp:cNvSpPr/>
      </dsp:nvSpPr>
      <dsp:spPr>
        <a:xfrm>
          <a:off x="3106973" y="1734643"/>
          <a:ext cx="2472853" cy="1483712"/>
        </a:xfrm>
        <a:prstGeom prst="rect">
          <a:avLst/>
        </a:prstGeom>
        <a:solidFill>
          <a:srgbClr val="F1A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When multiple family members apply for PE the Tools must be completed in a specific order.  </a:t>
          </a:r>
          <a:endParaRPr lang="en-US" sz="1600" kern="1200" dirty="0"/>
        </a:p>
      </dsp:txBody>
      <dsp:txXfrm>
        <a:off x="3106973" y="1734643"/>
        <a:ext cx="2472853" cy="1483712"/>
      </dsp:txXfrm>
    </dsp:sp>
    <dsp:sp modelId="{05458A57-25BE-4FFF-9CD1-3F8A5CA500A1}">
      <dsp:nvSpPr>
        <dsp:cNvPr id="0" name=""/>
        <dsp:cNvSpPr/>
      </dsp:nvSpPr>
      <dsp:spPr>
        <a:xfrm>
          <a:off x="5827112" y="1734643"/>
          <a:ext cx="2472853" cy="1483712"/>
        </a:xfrm>
        <a:prstGeom prst="rect">
          <a:avLst/>
        </a:prstGeom>
        <a:solidFill>
          <a:srgbClr val="F1A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order to follow when using multiple Tools for a single household is </a:t>
          </a:r>
        </a:p>
        <a:p>
          <a:pPr lvl="0" algn="ctr" defTabSz="711200">
            <a:lnSpc>
              <a:spcPct val="90000"/>
            </a:lnSpc>
            <a:spcBef>
              <a:spcPct val="0"/>
            </a:spcBef>
            <a:spcAft>
              <a:spcPct val="35000"/>
            </a:spcAft>
          </a:pPr>
          <a:r>
            <a:rPr lang="en-US" sz="1600" kern="1200" dirty="0" smtClean="0"/>
            <a:t>PE Adult &gt; PE PW &gt; PE CH </a:t>
          </a:r>
          <a:endParaRPr lang="en-US" sz="1600" kern="1200" dirty="0"/>
        </a:p>
      </dsp:txBody>
      <dsp:txXfrm>
        <a:off x="5827112" y="1734643"/>
        <a:ext cx="2472853" cy="1483712"/>
      </dsp:txXfrm>
    </dsp:sp>
    <dsp:sp modelId="{BD31A7B3-CE5F-423E-AEF8-52A525CEA9BA}">
      <dsp:nvSpPr>
        <dsp:cNvPr id="0" name=""/>
        <dsp:cNvSpPr/>
      </dsp:nvSpPr>
      <dsp:spPr>
        <a:xfrm>
          <a:off x="1746903" y="3465641"/>
          <a:ext cx="2472853" cy="1483712"/>
        </a:xfrm>
        <a:prstGeom prst="rect">
          <a:avLst/>
        </a:prstGeom>
        <a:solidFill>
          <a:srgbClr val="F1A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 Primary Applicant is needed for all PE Tools. </a:t>
          </a:r>
          <a:endParaRPr lang="en-US" sz="1600" kern="1200" dirty="0"/>
        </a:p>
      </dsp:txBody>
      <dsp:txXfrm>
        <a:off x="1746903" y="3465641"/>
        <a:ext cx="2472853" cy="1483712"/>
      </dsp:txXfrm>
    </dsp:sp>
    <dsp:sp modelId="{5250DABC-0AF8-44BC-9C50-23604A9C0DEB}">
      <dsp:nvSpPr>
        <dsp:cNvPr id="0" name=""/>
        <dsp:cNvSpPr/>
      </dsp:nvSpPr>
      <dsp:spPr>
        <a:xfrm>
          <a:off x="4467042" y="3465641"/>
          <a:ext cx="2472853" cy="1483712"/>
        </a:xfrm>
        <a:prstGeom prst="rect">
          <a:avLst/>
        </a:prstGeom>
        <a:solidFill>
          <a:srgbClr val="F1A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Primary Applicant must be the same for all PE Tools completed for a household. </a:t>
          </a:r>
          <a:endParaRPr lang="en-US" sz="1600" kern="1200" dirty="0"/>
        </a:p>
      </dsp:txBody>
      <dsp:txXfrm>
        <a:off x="4467042" y="3465641"/>
        <a:ext cx="2472853" cy="1483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B761C-0409-4040-AA0E-510C75F72161}">
      <dsp:nvSpPr>
        <dsp:cNvPr id="0" name=""/>
        <dsp:cNvSpPr/>
      </dsp:nvSpPr>
      <dsp:spPr>
        <a:xfrm>
          <a:off x="1371608" y="690879"/>
          <a:ext cx="5257783" cy="2682240"/>
        </a:xfrm>
        <a:prstGeom prst="round2DiagRect">
          <a:avLst>
            <a:gd name="adj1" fmla="val 0"/>
            <a:gd name="adj2" fmla="val 16670"/>
          </a:avLst>
        </a:prstGeom>
        <a:solidFill>
          <a:srgbClr val="0025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5E9FF5-C1D4-4B17-8CF0-AD82B91C57DA}">
      <dsp:nvSpPr>
        <dsp:cNvPr id="0" name=""/>
        <dsp:cNvSpPr/>
      </dsp:nvSpPr>
      <dsp:spPr>
        <a:xfrm>
          <a:off x="4000499" y="975359"/>
          <a:ext cx="665" cy="211328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E73098-1968-4345-A065-008DAB78D133}">
      <dsp:nvSpPr>
        <dsp:cNvPr id="0" name=""/>
        <dsp:cNvSpPr/>
      </dsp:nvSpPr>
      <dsp:spPr>
        <a:xfrm>
          <a:off x="1447800" y="894080"/>
          <a:ext cx="2611524" cy="22758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solidFill>
                <a:schemeClr val="bg1"/>
              </a:solidFill>
            </a:rPr>
            <a:t>Spouses living together</a:t>
          </a:r>
        </a:p>
        <a:p>
          <a:pPr lvl="0" algn="l" defTabSz="800100">
            <a:lnSpc>
              <a:spcPct val="90000"/>
            </a:lnSpc>
            <a:spcBef>
              <a:spcPct val="0"/>
            </a:spcBef>
            <a:spcAft>
              <a:spcPct val="35000"/>
            </a:spcAft>
          </a:pPr>
          <a:r>
            <a:rPr lang="en-US" sz="1800" kern="1200" dirty="0" smtClean="0">
              <a:solidFill>
                <a:schemeClr val="bg1"/>
              </a:solidFill>
            </a:rPr>
            <a:t>Unmarried Couples with mutual children who live together</a:t>
          </a:r>
          <a:endParaRPr lang="en-US" sz="1800" kern="1200" dirty="0">
            <a:solidFill>
              <a:schemeClr val="bg1"/>
            </a:solidFill>
          </a:endParaRPr>
        </a:p>
      </dsp:txBody>
      <dsp:txXfrm>
        <a:off x="1447800" y="894080"/>
        <a:ext cx="2611524" cy="2275840"/>
      </dsp:txXfrm>
    </dsp:sp>
    <dsp:sp modelId="{3FA6E0F4-1BDF-4813-81DD-38A1E43ECCB2}">
      <dsp:nvSpPr>
        <dsp:cNvPr id="0" name=""/>
        <dsp:cNvSpPr/>
      </dsp:nvSpPr>
      <dsp:spPr>
        <a:xfrm>
          <a:off x="4017873" y="894080"/>
          <a:ext cx="2459127" cy="22758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solidFill>
                <a:schemeClr val="bg1"/>
              </a:solidFill>
            </a:rPr>
            <a:t>Unmarried couples with no mutual children</a:t>
          </a:r>
        </a:p>
        <a:p>
          <a:pPr lvl="0" algn="l" defTabSz="800100">
            <a:lnSpc>
              <a:spcPct val="90000"/>
            </a:lnSpc>
            <a:spcBef>
              <a:spcPct val="0"/>
            </a:spcBef>
            <a:spcAft>
              <a:spcPct val="35000"/>
            </a:spcAft>
          </a:pPr>
          <a:r>
            <a:rPr lang="en-US" sz="1800" kern="1200" dirty="0" smtClean="0">
              <a:solidFill>
                <a:schemeClr val="bg1"/>
              </a:solidFill>
            </a:rPr>
            <a:t>Adult children (over 18) even when living with their parents</a:t>
          </a:r>
        </a:p>
        <a:p>
          <a:pPr lvl="0" algn="l" defTabSz="800100">
            <a:lnSpc>
              <a:spcPct val="90000"/>
            </a:lnSpc>
            <a:spcBef>
              <a:spcPct val="0"/>
            </a:spcBef>
            <a:spcAft>
              <a:spcPct val="35000"/>
            </a:spcAft>
          </a:pPr>
          <a:r>
            <a:rPr lang="en-US" sz="1800" kern="1200" dirty="0" smtClean="0">
              <a:solidFill>
                <a:schemeClr val="bg1"/>
              </a:solidFill>
            </a:rPr>
            <a:t>Single adults </a:t>
          </a:r>
          <a:endParaRPr lang="en-US" sz="1800" kern="1200" dirty="0" smtClean="0">
            <a:solidFill>
              <a:schemeClr val="bg1"/>
            </a:solidFill>
          </a:endParaRPr>
        </a:p>
        <a:p>
          <a:pPr lvl="0" algn="l" defTabSz="800100">
            <a:lnSpc>
              <a:spcPct val="90000"/>
            </a:lnSpc>
            <a:spcBef>
              <a:spcPct val="0"/>
            </a:spcBef>
            <a:spcAft>
              <a:spcPct val="35000"/>
            </a:spcAft>
          </a:pPr>
          <a:r>
            <a:rPr lang="en-US" sz="1800" kern="1200" dirty="0" smtClean="0">
              <a:solidFill>
                <a:schemeClr val="bg1"/>
              </a:solidFill>
            </a:rPr>
            <a:t>Children with different MAGI Households </a:t>
          </a:r>
        </a:p>
        <a:p>
          <a:pPr lvl="0" algn="l" defTabSz="800100">
            <a:lnSpc>
              <a:spcPct val="90000"/>
            </a:lnSpc>
            <a:spcBef>
              <a:spcPct val="0"/>
            </a:spcBef>
            <a:spcAft>
              <a:spcPct val="35000"/>
            </a:spcAft>
          </a:pPr>
          <a:endParaRPr lang="en-US" sz="1800" kern="1200" dirty="0">
            <a:solidFill>
              <a:schemeClr val="bg1"/>
            </a:solidFill>
          </a:endParaRPr>
        </a:p>
        <a:p>
          <a:pPr marL="285750" lvl="1" indent="-285750" algn="l" defTabSz="1600200">
            <a:lnSpc>
              <a:spcPct val="90000"/>
            </a:lnSpc>
            <a:spcBef>
              <a:spcPct val="0"/>
            </a:spcBef>
            <a:spcAft>
              <a:spcPct val="15000"/>
            </a:spcAft>
            <a:buChar char="••"/>
          </a:pPr>
          <a:endParaRPr lang="en-US" sz="3600" kern="1200" dirty="0"/>
        </a:p>
      </dsp:txBody>
      <dsp:txXfrm>
        <a:off x="4017873" y="894080"/>
        <a:ext cx="2459127" cy="2275840"/>
      </dsp:txXfrm>
    </dsp:sp>
    <dsp:sp modelId="{7B02E113-5339-48AA-8890-5659F7B03EC5}">
      <dsp:nvSpPr>
        <dsp:cNvPr id="0" name=""/>
        <dsp:cNvSpPr/>
      </dsp:nvSpPr>
      <dsp:spPr>
        <a:xfrm rot="16200000">
          <a:off x="-372059" y="1047394"/>
          <a:ext cx="2926080" cy="831291"/>
        </a:xfrm>
        <a:prstGeom prst="rightArrow">
          <a:avLst>
            <a:gd name="adj1" fmla="val 49830"/>
            <a:gd name="adj2" fmla="val 60660"/>
          </a:avLst>
        </a:prstGeom>
        <a:solidFill>
          <a:srgbClr val="F1A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en-US" sz="2000" kern="1200" dirty="0" smtClean="0">
              <a:solidFill>
                <a:schemeClr val="bg1"/>
              </a:solidFill>
            </a:rPr>
            <a:t>Same</a:t>
          </a:r>
          <a:r>
            <a:rPr lang="en-US" sz="2000" kern="1200" dirty="0" smtClean="0"/>
            <a:t> </a:t>
          </a:r>
          <a:r>
            <a:rPr lang="en-US" sz="2000" kern="1200" dirty="0" smtClean="0">
              <a:solidFill>
                <a:schemeClr val="bg1"/>
              </a:solidFill>
            </a:rPr>
            <a:t>PE Tool </a:t>
          </a:r>
          <a:endParaRPr lang="en-US" sz="2000" kern="1200" dirty="0">
            <a:solidFill>
              <a:schemeClr val="bg1"/>
            </a:solidFill>
          </a:endParaRPr>
        </a:p>
      </dsp:txBody>
      <dsp:txXfrm>
        <a:off x="-246423" y="1381560"/>
        <a:ext cx="2674807" cy="414233"/>
      </dsp:txXfrm>
    </dsp:sp>
    <dsp:sp modelId="{0821D45B-301D-4FD9-A4E2-75A1214D0A60}">
      <dsp:nvSpPr>
        <dsp:cNvPr id="0" name=""/>
        <dsp:cNvSpPr/>
      </dsp:nvSpPr>
      <dsp:spPr>
        <a:xfrm rot="5400000">
          <a:off x="5446979" y="2185314"/>
          <a:ext cx="2926080" cy="831291"/>
        </a:xfrm>
        <a:prstGeom prst="rightArrow">
          <a:avLst>
            <a:gd name="adj1" fmla="val 49830"/>
            <a:gd name="adj2" fmla="val 60660"/>
          </a:avLst>
        </a:prstGeom>
        <a:solidFill>
          <a:srgbClr val="F1A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en-US" sz="2000" kern="1200" dirty="0" smtClean="0">
              <a:solidFill>
                <a:schemeClr val="bg1"/>
              </a:solidFill>
            </a:rPr>
            <a:t>Separate PE Tools</a:t>
          </a:r>
          <a:endParaRPr lang="en-US" sz="2000" kern="1200" dirty="0">
            <a:solidFill>
              <a:schemeClr val="bg1"/>
            </a:solidFill>
          </a:endParaRPr>
        </a:p>
      </dsp:txBody>
      <dsp:txXfrm>
        <a:off x="5572616" y="2268207"/>
        <a:ext cx="2674807" cy="414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100675A-D154-43C9-A659-608EB633F775}" type="datetimeFigureOut">
              <a:rPr lang="en-US" smtClean="0"/>
              <a:pPr/>
              <a:t>7/2/2015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CD044A0-5F34-4631-BD58-344ADE2E0395}" type="slidenum">
              <a:rPr lang="en-US" smtClean="0"/>
              <a:pPr/>
              <a:t>‹#›</a:t>
            </a:fld>
            <a:endParaRPr lang="en-US"/>
          </a:p>
        </p:txBody>
      </p:sp>
    </p:spTree>
    <p:extLst>
      <p:ext uri="{BB962C8B-B14F-4D97-AF65-F5344CB8AC3E}">
        <p14:creationId xmlns:p14="http://schemas.microsoft.com/office/powerpoint/2010/main" val="3490617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E604E58-140D-4903-BC31-7723914A43DE}" type="datetimeFigureOut">
              <a:rPr lang="en-US" smtClean="0"/>
              <a:pPr/>
              <a:t>7/2/2015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7D64EB-181A-4E2D-AC89-30FC576AD03E}" type="slidenum">
              <a:rPr lang="en-US" smtClean="0"/>
              <a:pPr/>
              <a:t>‹#›</a:t>
            </a:fld>
            <a:endParaRPr lang="en-US"/>
          </a:p>
        </p:txBody>
      </p:sp>
    </p:spTree>
    <p:extLst>
      <p:ext uri="{BB962C8B-B14F-4D97-AF65-F5344CB8AC3E}">
        <p14:creationId xmlns:p14="http://schemas.microsoft.com/office/powerpoint/2010/main" val="156205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a:t>
            </a:fld>
            <a:endParaRPr lang="en-US"/>
          </a:p>
        </p:txBody>
      </p:sp>
    </p:spTree>
    <p:extLst>
      <p:ext uri="{BB962C8B-B14F-4D97-AF65-F5344CB8AC3E}">
        <p14:creationId xmlns:p14="http://schemas.microsoft.com/office/powerpoint/2010/main" val="409991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103</a:t>
            </a:fld>
            <a:endParaRPr lang="en-US"/>
          </a:p>
        </p:txBody>
      </p:sp>
    </p:spTree>
    <p:extLst>
      <p:ext uri="{BB962C8B-B14F-4D97-AF65-F5344CB8AC3E}">
        <p14:creationId xmlns:p14="http://schemas.microsoft.com/office/powerpoint/2010/main" val="24404838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104</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a:t>
            </a:fld>
            <a:endParaRPr lang="en-US"/>
          </a:p>
        </p:txBody>
      </p:sp>
    </p:spTree>
    <p:extLst>
      <p:ext uri="{BB962C8B-B14F-4D97-AF65-F5344CB8AC3E}">
        <p14:creationId xmlns:p14="http://schemas.microsoft.com/office/powerpoint/2010/main" val="2584486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28</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29</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54</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55</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78</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79</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92</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93</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99</a:t>
            </a:fld>
            <a:endParaRPr lang="en-US"/>
          </a:p>
        </p:txBody>
      </p:sp>
    </p:spTree>
    <p:extLst>
      <p:ext uri="{BB962C8B-B14F-4D97-AF65-F5344CB8AC3E}">
        <p14:creationId xmlns:p14="http://schemas.microsoft.com/office/powerpoint/2010/main" val="1241424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3200"/>
            </a:lvl1pPr>
          </a:lstStyle>
          <a:p>
            <a:r>
              <a:rPr lang="en-US" dirty="0" smtClean="0"/>
              <a:t>Unit Title</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Course Title</a:t>
            </a:r>
            <a:endParaRPr lang="en-US" dirty="0"/>
          </a:p>
        </p:txBody>
      </p:sp>
      <p:sp>
        <p:nvSpPr>
          <p:cNvPr id="4" name="Date Placeholder 3"/>
          <p:cNvSpPr>
            <a:spLocks noGrp="1"/>
          </p:cNvSpPr>
          <p:nvPr>
            <p:ph type="dt" sz="half" idx="10"/>
          </p:nvPr>
        </p:nvSpPr>
        <p:spPr/>
        <p:txBody>
          <a:bodyPr/>
          <a:lstStyle/>
          <a:p>
            <a:fld id="{6E309117-9E3A-4E13-9B89-4B0AF74BE981}" type="datetime1">
              <a:rPr lang="en-US" smtClean="0"/>
              <a:pPr/>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spTree>
    <p:extLst>
      <p:ext uri="{BB962C8B-B14F-4D97-AF65-F5344CB8AC3E}">
        <p14:creationId xmlns:p14="http://schemas.microsoft.com/office/powerpoint/2010/main" val="40064735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45AFDF-5F34-4BDE-A523-14E645E42F7A}" type="datetime1">
              <a:rPr lang="en-US" smtClean="0"/>
              <a:pPr/>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9" name="Picture 2" descr="C:\Users\jlking\Pictures\Captivate Images\LadyOnCompute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4" y="3878369"/>
            <a:ext cx="2412114" cy="244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9976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400"/>
            </a:lvl1pPr>
          </a:lstStyle>
          <a:p>
            <a:r>
              <a:rPr lang="en-US" dirty="0" smtClean="0"/>
              <a:t>[Unit Name]: [Course Name]</a:t>
            </a:r>
            <a:endParaRPr lang="en-US" dirty="0"/>
          </a:p>
        </p:txBody>
      </p:sp>
      <p:sp>
        <p:nvSpPr>
          <p:cNvPr id="3" name="Date Placeholder 2"/>
          <p:cNvSpPr>
            <a:spLocks noGrp="1"/>
          </p:cNvSpPr>
          <p:nvPr>
            <p:ph type="dt" sz="half" idx="10"/>
          </p:nvPr>
        </p:nvSpPr>
        <p:spPr/>
        <p:txBody>
          <a:bodyPr/>
          <a:lstStyle/>
          <a:p>
            <a:fld id="{BB5BE3E0-A89E-4D5A-84A5-C50D98FF72A8}" type="datetime1">
              <a:rPr lang="en-US" smtClean="0"/>
              <a:pPr/>
              <a:t>7/2/2015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B7E1D-52E2-4F04-9DFE-B1650792F521}" type="slidenum">
              <a:rPr lang="en-US" smtClean="0"/>
              <a:pPr/>
              <a:t>‹#›</a:t>
            </a:fld>
            <a:endParaRPr lang="en-US"/>
          </a:p>
        </p:txBody>
      </p:sp>
    </p:spTree>
    <p:extLst>
      <p:ext uri="{BB962C8B-B14F-4D97-AF65-F5344CB8AC3E}">
        <p14:creationId xmlns:p14="http://schemas.microsoft.com/office/powerpoint/2010/main" val="4710402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2131F-2DC4-463A-8F12-C8D2007B82D4}" type="datetime1">
              <a:rPr lang="en-US" smtClean="0"/>
              <a:pPr/>
              <a:t>7/2/2015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B7E1D-52E2-4F04-9DFE-B1650792F521}" type="slidenum">
              <a:rPr lang="en-US" smtClean="0"/>
              <a:pPr/>
              <a:t>‹#›</a:t>
            </a:fld>
            <a:endParaRPr lang="en-US"/>
          </a:p>
        </p:txBody>
      </p:sp>
    </p:spTree>
    <p:extLst>
      <p:ext uri="{BB962C8B-B14F-4D97-AF65-F5344CB8AC3E}">
        <p14:creationId xmlns:p14="http://schemas.microsoft.com/office/powerpoint/2010/main" val="14090081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5BE3E0-A89E-4D5A-84A5-C50D98FF72A8}" type="datetime1">
              <a:rPr lang="en-US" smtClean="0"/>
              <a:pPr/>
              <a:t>7/2/2015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B7E1D-52E2-4F04-9DFE-B1650792F521}" type="slidenum">
              <a:rPr lang="en-US" smtClean="0"/>
              <a:pPr/>
              <a:t>‹#›</a:t>
            </a:fld>
            <a:endParaRPr lang="en-US"/>
          </a:p>
        </p:txBody>
      </p:sp>
      <p:sp>
        <p:nvSpPr>
          <p:cNvPr id="6" name="Content Placeholder 2"/>
          <p:cNvSpPr>
            <a:spLocks noGrp="1"/>
          </p:cNvSpPr>
          <p:nvPr>
            <p:ph idx="1"/>
          </p:nvPr>
        </p:nvSpPr>
        <p:spPr>
          <a:xfrm>
            <a:off x="12192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600200" y="73152"/>
            <a:ext cx="7086600" cy="566928"/>
          </a:xfrm>
        </p:spPr>
        <p:txBody>
          <a:bodyPr>
            <a:normAutofit/>
          </a:bodyPr>
          <a:lstStyle>
            <a:lvl1pPr algn="l">
              <a:defRPr sz="2400" b="1">
                <a:solidFill>
                  <a:schemeClr val="tx2"/>
                </a:solidFill>
              </a:defRPr>
            </a:lvl1pPr>
          </a:lstStyle>
          <a:p>
            <a:endParaRPr lang="en-US" dirty="0"/>
          </a:p>
        </p:txBody>
      </p:sp>
    </p:spTree>
    <p:extLst>
      <p:ext uri="{BB962C8B-B14F-4D97-AF65-F5344CB8AC3E}">
        <p14:creationId xmlns:p14="http://schemas.microsoft.com/office/powerpoint/2010/main" val="34230110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2289F4-53CA-479D-80E6-B0DFD5AF9977}" type="datetime1">
              <a:rPr lang="en-US" smtClean="0"/>
              <a:pPr/>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7" name="Picture 2" descr="C:\Users\jlking\Pictures\Captivate Images\RogerMajors_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35712" y="2923958"/>
            <a:ext cx="2255888" cy="339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3889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3" descr="C:\Users\jlking\Pictures\Captivate Images\Woman_Pho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92725" y="3665838"/>
            <a:ext cx="3459513" cy="26690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879C245-D8F7-4E8F-9951-ECBED2495234}" type="datetime1">
              <a:rPr lang="en-US" smtClean="0"/>
              <a:pPr/>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spTree>
    <p:extLst>
      <p:ext uri="{BB962C8B-B14F-4D97-AF65-F5344CB8AC3E}">
        <p14:creationId xmlns:p14="http://schemas.microsoft.com/office/powerpoint/2010/main" val="36400694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069C098-7D44-4CE0-A451-F49D2FAEF88A}" type="datetime1">
              <a:rPr lang="en-US" smtClean="0"/>
              <a:pPr/>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9" name="Picture 2" descr="C:\Users\jlking\Pictures\Captivate Images\CaseWorker_MarySoto_withfil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0522" y="2977116"/>
            <a:ext cx="2234613" cy="335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8528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9B12890-DC6E-49CF-A9B7-0AB2280D24BE}" type="datetime1">
              <a:rPr lang="en-US" smtClean="0"/>
              <a:pPr/>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8" name="Picture 2" descr="C:\Users\jlking\Pictures\Captivate Images\Worker_JohnBrow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28391" y="4194377"/>
            <a:ext cx="2615609" cy="213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0119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6200"/>
            <a:ext cx="7086600" cy="563562"/>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B315391-01A4-4AD5-8896-58B2DC7FFD4A}" type="datetime1">
              <a:rPr lang="en-US" smtClean="0"/>
              <a:pPr/>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08B7E1D-52E2-4F04-9DFE-B1650792F521}" type="slidenum">
              <a:rPr lang="en-US" smtClean="0"/>
              <a:pPr/>
              <a:t>‹#›</a:t>
            </a:fld>
            <a:endParaRPr lang="en-US" dirty="0"/>
          </a:p>
        </p:txBody>
      </p:sp>
      <p:pic>
        <p:nvPicPr>
          <p:cNvPr id="9" name="Picture 2" descr="C:\Users\jlking\Pictures\Captivate Images\Girl_Jump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6683" y="3138617"/>
            <a:ext cx="2538164"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96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9B19B9-A318-4C24-871D-61FD5F93BB52}" type="datetime1">
              <a:rPr lang="en-US" smtClean="0"/>
              <a:pPr/>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8" name="Picture 2" descr="C:\Users\jlking\Pictures\Captivate Images\Man in business sui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8005" y="3838832"/>
            <a:ext cx="3055890" cy="248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7600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400"/>
            </a:lvl1pPr>
          </a:lstStyle>
          <a:p>
            <a:r>
              <a:rPr lang="en-US" dirty="0" smtClean="0"/>
              <a:t>[Unit Name]: [Course Name]</a:t>
            </a:r>
            <a:endParaRPr lang="en-US" dirty="0"/>
          </a:p>
        </p:txBody>
      </p:sp>
      <p:sp>
        <p:nvSpPr>
          <p:cNvPr id="3" name="Content Placeholder 2"/>
          <p:cNvSpPr>
            <a:spLocks noGrp="1"/>
          </p:cNvSpPr>
          <p:nvPr>
            <p:ph idx="1" hasCustomPrompt="1"/>
          </p:nvPr>
        </p:nvSpPr>
        <p:spPr>
          <a:xfrm>
            <a:off x="2514600" y="1600200"/>
            <a:ext cx="6477000" cy="4525963"/>
          </a:xfrm>
        </p:spPr>
        <p:txBody>
          <a:bodyPr/>
          <a:lstStyle>
            <a:lvl1pPr marL="0" indent="0" eaLnBrk="0" hangingPunct="0">
              <a:defRPr/>
            </a:lvl1pPr>
            <a:lvl2pPr>
              <a:defRPr sz="2400"/>
            </a:lvl2pPr>
            <a:lvl3pPr>
              <a:defRPr sz="2000"/>
            </a:lvl3pPr>
            <a:lvl4pPr>
              <a:defRPr sz="1800"/>
            </a:lvl4pPr>
            <a:lvl5pPr>
              <a:defRPr sz="1800"/>
            </a:lvl5pPr>
          </a:lstStyle>
          <a:p>
            <a:pPr marL="0" indent="0" eaLnBrk="0" hangingPunct="0">
              <a:buNone/>
              <a:defRPr/>
            </a:pPr>
            <a:r>
              <a:rPr lang="en-US" sz="2000" dirty="0" smtClean="0">
                <a:latin typeface="Arial" pitchFamily="34" charset="0"/>
                <a:cs typeface="Arial" pitchFamily="34" charset="0"/>
              </a:rPr>
              <a:t>Insert question here</a:t>
            </a:r>
          </a:p>
        </p:txBody>
      </p:sp>
      <p:sp>
        <p:nvSpPr>
          <p:cNvPr id="4" name="Date Placeholder 3"/>
          <p:cNvSpPr>
            <a:spLocks noGrp="1"/>
          </p:cNvSpPr>
          <p:nvPr>
            <p:ph type="dt" sz="half" idx="10"/>
          </p:nvPr>
        </p:nvSpPr>
        <p:spPr/>
        <p:txBody>
          <a:bodyPr/>
          <a:lstStyle/>
          <a:p>
            <a:fld id="{4946B848-056F-4238-957C-E78CA4A03CA7}" type="datetime1">
              <a:rPr lang="en-US" smtClean="0"/>
              <a:pPr/>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9" name="Picture 2" descr="C:\Users\jlking\Pictures\Captivate Images\Woman2think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0" y="4013795"/>
            <a:ext cx="2543834" cy="231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5191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6200"/>
            <a:ext cx="7086600" cy="563562"/>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45AFDF-5F34-4BDE-A523-14E645E42F7A}" type="datetime1">
              <a:rPr lang="en-US" smtClean="0"/>
              <a:pPr/>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8" name="Picture 2" descr="C:\Users\jlking\Pictures\Captivate Images\Female_SarahEst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881435"/>
            <a:ext cx="2191253" cy="344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783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24600"/>
            <a:ext cx="9144000" cy="533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p:cNvSpPr/>
          <p:nvPr userDrawn="1"/>
        </p:nvSpPr>
        <p:spPr>
          <a:xfrm>
            <a:off x="0" y="0"/>
            <a:ext cx="9144000" cy="1066800"/>
          </a:xfrm>
          <a:prstGeom prst="rect">
            <a:avLst/>
          </a:prstGeom>
          <a:gradFill flip="none" rotWithShape="1">
            <a:gsLst>
              <a:gs pos="2000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00200" y="73152"/>
            <a:ext cx="7086600" cy="56692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D02D6-4717-4200-9213-C4225A3D1042}" type="datetime1">
              <a:rPr lang="en-US" smtClean="0"/>
              <a:pPr/>
              <a:t>7/2/2015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B7E1D-52E2-4F04-9DFE-B1650792F521}" type="slidenum">
              <a:rPr lang="en-US" smtClean="0"/>
              <a:pPr/>
              <a:t>‹#›</a:t>
            </a:fld>
            <a:endParaRPr lang="en-US"/>
          </a:p>
        </p:txBody>
      </p:sp>
      <p:pic>
        <p:nvPicPr>
          <p:cNvPr id="8" name="Picture 7" descr="H:\AAAScottStuffSTAAdmin\Logos\KEES-blue-gold.png"/>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2400" y="152400"/>
            <a:ext cx="1219200" cy="785617"/>
          </a:xfrm>
          <a:prstGeom prst="rect">
            <a:avLst/>
          </a:prstGeom>
          <a:noFill/>
          <a:ln>
            <a:noFill/>
          </a:ln>
        </p:spPr>
      </p:pic>
    </p:spTree>
    <p:extLst>
      <p:ext uri="{BB962C8B-B14F-4D97-AF65-F5344CB8AC3E}">
        <p14:creationId xmlns:p14="http://schemas.microsoft.com/office/powerpoint/2010/main" val="2212503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4" r:id="rId5"/>
    <p:sldLayoutId id="2147483665" r:id="rId6"/>
    <p:sldLayoutId id="2147483662" r:id="rId7"/>
    <p:sldLayoutId id="2147483663" r:id="rId8"/>
    <p:sldLayoutId id="2147483666" r:id="rId9"/>
    <p:sldLayoutId id="2147483667" r:id="rId10"/>
    <p:sldLayoutId id="2147483654" r:id="rId11"/>
    <p:sldLayoutId id="2147483655" r:id="rId12"/>
    <p:sldLayoutId id="2147483676" r:id="rId13"/>
  </p:sldLayoutIdLst>
  <p:timing>
    <p:tnLst>
      <p:par>
        <p:cTn id="1" dur="indefinite" restart="never" nodeType="tmRoot"/>
      </p:par>
    </p:tnLst>
  </p:timing>
  <p:hf hdr="0" ftr="0" dt="0"/>
  <p:txStyles>
    <p:titleStyle>
      <a:lvl1pPr algn="ctr" defTabSz="914400" rtl="0" eaLnBrk="1" latinLnBrk="0" hangingPunct="1">
        <a:spcBef>
          <a:spcPct val="0"/>
        </a:spcBef>
        <a:buNone/>
        <a:defRPr sz="24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1.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2.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hyperlink" Target="http://www.google.com/url?sa=i&amp;rct=j&amp;q=image+for+curious+dog&amp;source=images&amp;cd=&amp;cad=rja&amp;docid=Mse3ctg8EFJM2M&amp;tbnid=K2Zhp0X3YSJvFM:&amp;ved=0CAUQjRw&amp;url=http://bowwowblogger.wordpress.com/2012/12/06/turning-people-down/dog-question-mark-curious/&amp;ei=XuoPUoOLLaiMyAHW-4GIBA&amp;psig=AFQjCNFjIM7C5fipX06EUMiHVL6VLPcGgA&amp;ust=1376861127015818" TargetMode="External"/><Relationship Id="rId2" Type="http://schemas.openxmlformats.org/officeDocument/2006/relationships/notesSlide" Target="../notesSlides/notesSlide104.xml"/><Relationship Id="rId1" Type="http://schemas.openxmlformats.org/officeDocument/2006/relationships/slideLayout" Target="../slideLayouts/slideLayout13.xml"/><Relationship Id="rId5" Type="http://schemas.openxmlformats.org/officeDocument/2006/relationships/hyperlink" Target="mailto:Training@KEES.KS.gov" TargetMode="External"/><Relationship Id="rId4" Type="http://schemas.openxmlformats.org/officeDocument/2006/relationships/image" Target="../media/image76.gi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oleObject" Target="../embeddings/Microsoft_Visio_2003-2010_Drawing555111111111111111111111111.vsd"/><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8.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45.emf"/><Relationship Id="rId5" Type="http://schemas.openxmlformats.org/officeDocument/2006/relationships/oleObject" Target="../embeddings/Microsoft_Visio_2003-2010_Drawing66622222222222222222222222.vsd"/><Relationship Id="rId4"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1.xml"/><Relationship Id="rId1" Type="http://schemas.openxmlformats.org/officeDocument/2006/relationships/slideLayout" Target="../slideLayouts/slideLayout11.xml"/><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1.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4.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5.xml"/><Relationship Id="rId1" Type="http://schemas.openxmlformats.org/officeDocument/2006/relationships/slideLayout" Target="../slideLayouts/slideLayout11.xml"/><Relationship Id="rId4" Type="http://schemas.openxmlformats.org/officeDocument/2006/relationships/image" Target="../media/image58.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6.xml"/><Relationship Id="rId1" Type="http://schemas.openxmlformats.org/officeDocument/2006/relationships/slideLayout" Target="../slideLayouts/slideLayout11.xml"/><Relationship Id="rId4" Type="http://schemas.openxmlformats.org/officeDocument/2006/relationships/image" Target="../media/image60.png"/></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1.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9.xml"/><Relationship Id="rId1" Type="http://schemas.openxmlformats.org/officeDocument/2006/relationships/slideLayout" Target="../slideLayouts/slideLayout11.xml"/><Relationship Id="rId4" Type="http://schemas.openxmlformats.org/officeDocument/2006/relationships/image" Target="../media/image6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4.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5.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Presumptive Eligibility Tool ILT</a:t>
            </a:r>
            <a:br>
              <a:rPr lang="en-US" dirty="0" smtClean="0"/>
            </a:br>
            <a:endParaRPr lang="en-US" dirty="0"/>
          </a:p>
        </p:txBody>
      </p:sp>
      <p:sp>
        <p:nvSpPr>
          <p:cNvPr id="3" name="Subtitle 2"/>
          <p:cNvSpPr>
            <a:spLocks noGrp="1"/>
          </p:cNvSpPr>
          <p:nvPr>
            <p:ph type="subTitle" idx="1"/>
          </p:nvPr>
        </p:nvSpPr>
        <p:spPr/>
        <p:txBody>
          <a:bodyPr/>
          <a:lstStyle/>
          <a:p>
            <a:r>
              <a:rPr lang="en-US" dirty="0" smtClean="0"/>
              <a:t>PW and CH</a:t>
            </a: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1</a:t>
            </a:fld>
            <a:endParaRPr lang="en-US"/>
          </a:p>
        </p:txBody>
      </p:sp>
    </p:spTree>
    <p:extLst>
      <p:ext uri="{BB962C8B-B14F-4D97-AF65-F5344CB8AC3E}">
        <p14:creationId xmlns:p14="http://schemas.microsoft.com/office/powerpoint/2010/main" val="4258710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10</a:t>
            </a:fld>
            <a:endParaRPr lang="en-US"/>
          </a:p>
        </p:txBody>
      </p:sp>
      <p:sp>
        <p:nvSpPr>
          <p:cNvPr id="6" name="Content Placeholder 7"/>
          <p:cNvSpPr txBox="1">
            <a:spLocks/>
          </p:cNvSpPr>
          <p:nvPr/>
        </p:nvSpPr>
        <p:spPr>
          <a:xfrm>
            <a:off x="685800" y="1371600"/>
            <a:ext cx="7400512" cy="1371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As mentioned in the previous lesson, the Presumptive Eligibility (PE) Tool is a web-based application.  It is accessed via a URL or link on the Internet.   Upon clicking the link, the Login to the PE Tool is displayed.  </a:t>
            </a:r>
          </a:p>
          <a:p>
            <a:pPr marL="0" indent="0">
              <a:buNone/>
            </a:pPr>
            <a:endParaRPr lang="en-US" sz="2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00400"/>
            <a:ext cx="5303520" cy="24990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4336988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6: Administrative Features &gt; My PE Applications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100</a:t>
            </a:fld>
            <a:endParaRPr lang="en-US"/>
          </a:p>
        </p:txBody>
      </p:sp>
      <p:sp>
        <p:nvSpPr>
          <p:cNvPr id="6" name="Content Placeholder 7"/>
          <p:cNvSpPr txBox="1">
            <a:spLocks/>
          </p:cNvSpPr>
          <p:nvPr/>
        </p:nvSpPr>
        <p:spPr>
          <a:xfrm>
            <a:off x="914400" y="1905000"/>
            <a:ext cx="7086600" cy="1295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From and To fields in Search by Date of Service are populated with default values. QE staff can change these dates to expand or narrow their search by using the text box feature or clicking on the calendar icon.    </a:t>
            </a:r>
            <a:endParaRPr lang="en-US" sz="2000" dirty="0" smtClean="0"/>
          </a:p>
          <a:p>
            <a:pPr marL="0" indent="0">
              <a:buNone/>
            </a:pPr>
            <a:endParaRPr lang="en-US" sz="2000" dirty="0">
              <a:solidFill>
                <a:srgbClr val="FF0000"/>
              </a:solidFill>
            </a:endParaRPr>
          </a:p>
          <a:p>
            <a:pPr marL="0" indent="0">
              <a:buNone/>
            </a:pPr>
            <a:endParaRPr lang="en-US" sz="2000" dirty="0" smtClean="0">
              <a:solidFill>
                <a:srgbClr val="FF0000"/>
              </a:solidFill>
            </a:endParaRPr>
          </a:p>
        </p:txBody>
      </p:sp>
      <p:grpSp>
        <p:nvGrpSpPr>
          <p:cNvPr id="2" name="Group 1"/>
          <p:cNvGrpSpPr/>
          <p:nvPr/>
        </p:nvGrpSpPr>
        <p:grpSpPr>
          <a:xfrm>
            <a:off x="762000" y="3720429"/>
            <a:ext cx="7748360" cy="1108782"/>
            <a:chOff x="762000" y="3720429"/>
            <a:chExt cx="7748360" cy="1108782"/>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1039"/>
            <a:stretch/>
          </p:blipFill>
          <p:spPr bwMode="auto">
            <a:xfrm>
              <a:off x="762000" y="3720429"/>
              <a:ext cx="7748360" cy="10972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1017917" y="4560067"/>
              <a:ext cx="1905000"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76800" y="4562511"/>
              <a:ext cx="1905000"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413101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6: Administrative Features &gt; My PE Applications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101</a:t>
            </a:fld>
            <a:endParaRPr lang="en-US"/>
          </a:p>
        </p:txBody>
      </p:sp>
      <p:sp>
        <p:nvSpPr>
          <p:cNvPr id="6" name="Content Placeholder 7"/>
          <p:cNvSpPr txBox="1">
            <a:spLocks/>
          </p:cNvSpPr>
          <p:nvPr/>
        </p:nvSpPr>
        <p:spPr>
          <a:xfrm>
            <a:off x="76200" y="1066800"/>
            <a:ext cx="3581399" cy="5257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Additional values that can be used to search are: </a:t>
            </a:r>
          </a:p>
          <a:p>
            <a:r>
              <a:rPr lang="en-US" sz="1800" dirty="0" smtClean="0"/>
              <a:t>Status</a:t>
            </a:r>
          </a:p>
          <a:p>
            <a:pPr lvl="1"/>
            <a:r>
              <a:rPr lang="en-US" sz="1800" dirty="0" smtClean="0"/>
              <a:t>Incomplete</a:t>
            </a:r>
          </a:p>
          <a:p>
            <a:pPr lvl="1"/>
            <a:r>
              <a:rPr lang="en-US" sz="1800" dirty="0" smtClean="0"/>
              <a:t>Denied</a:t>
            </a:r>
          </a:p>
          <a:p>
            <a:pPr lvl="1"/>
            <a:r>
              <a:rPr lang="en-US" sz="1800" dirty="0" smtClean="0"/>
              <a:t>Approved</a:t>
            </a:r>
          </a:p>
          <a:p>
            <a:pPr lvl="1"/>
            <a:r>
              <a:rPr lang="en-US" sz="1800" dirty="0" smtClean="0"/>
              <a:t>Approved/Denies</a:t>
            </a:r>
          </a:p>
          <a:p>
            <a:pPr lvl="1"/>
            <a:r>
              <a:rPr lang="en-US" sz="1800" dirty="0" smtClean="0"/>
              <a:t>Expired</a:t>
            </a:r>
          </a:p>
          <a:p>
            <a:r>
              <a:rPr lang="en-US" sz="1800" dirty="0" smtClean="0"/>
              <a:t>Last Name of Primary Applicant </a:t>
            </a:r>
          </a:p>
          <a:p>
            <a:r>
              <a:rPr lang="en-US" sz="1800" dirty="0" smtClean="0"/>
              <a:t>PE Tool Type</a:t>
            </a:r>
          </a:p>
          <a:p>
            <a:pPr lvl="1"/>
            <a:r>
              <a:rPr lang="en-US" sz="1800" dirty="0" smtClean="0"/>
              <a:t>PW</a:t>
            </a:r>
          </a:p>
          <a:p>
            <a:pPr lvl="1"/>
            <a:r>
              <a:rPr lang="en-US" sz="1800" dirty="0" smtClean="0"/>
              <a:t>CH</a:t>
            </a:r>
          </a:p>
          <a:p>
            <a:pPr lvl="1"/>
            <a:r>
              <a:rPr lang="en-US" sz="1800" dirty="0" smtClean="0"/>
              <a:t>Adult</a:t>
            </a:r>
            <a:endParaRPr lang="en-US" sz="1800" dirty="0"/>
          </a:p>
          <a:p>
            <a:pPr marL="0" indent="0">
              <a:buNone/>
            </a:pPr>
            <a:r>
              <a:rPr lang="en-US" sz="1800" dirty="0" smtClean="0"/>
              <a:t>Click the Search button when all of the criterial has been entered.  </a:t>
            </a:r>
          </a:p>
          <a:p>
            <a:pPr marL="0" indent="0">
              <a:buNone/>
            </a:pPr>
            <a:endParaRPr lang="en-US" sz="2000" dirty="0">
              <a:solidFill>
                <a:srgbClr val="FF0000"/>
              </a:solidFill>
            </a:endParaRPr>
          </a:p>
          <a:p>
            <a:pPr marL="0" indent="0">
              <a:buNone/>
            </a:pPr>
            <a:endParaRPr lang="en-US" sz="2000" dirty="0" smtClean="0">
              <a:solidFill>
                <a:srgbClr val="FF0000"/>
              </a:solidFill>
            </a:endParaRPr>
          </a:p>
        </p:txBody>
      </p:sp>
      <p:grpSp>
        <p:nvGrpSpPr>
          <p:cNvPr id="2" name="Group 1"/>
          <p:cNvGrpSpPr/>
          <p:nvPr/>
        </p:nvGrpSpPr>
        <p:grpSpPr>
          <a:xfrm>
            <a:off x="3416060" y="2362200"/>
            <a:ext cx="5458968" cy="2194560"/>
            <a:chOff x="3416060" y="2362200"/>
            <a:chExt cx="5458968" cy="219456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060" y="2362200"/>
              <a:ext cx="5458968" cy="2194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3429000" y="3129519"/>
              <a:ext cx="1524000" cy="6599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217811" y="3886200"/>
              <a:ext cx="468989" cy="2436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084295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6: Administrative Features &gt; My PE Applications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102</a:t>
            </a:fld>
            <a:endParaRPr lang="en-US"/>
          </a:p>
        </p:txBody>
      </p:sp>
      <p:sp>
        <p:nvSpPr>
          <p:cNvPr id="6" name="Content Placeholder 7"/>
          <p:cNvSpPr txBox="1">
            <a:spLocks/>
          </p:cNvSpPr>
          <p:nvPr/>
        </p:nvSpPr>
        <p:spPr>
          <a:xfrm>
            <a:off x="908649" y="1447800"/>
            <a:ext cx="7164631" cy="1066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When more than one result is returned, arrows or carets located in the column headers can be used to redisplay the data from bottom to top and vice versa. </a:t>
            </a:r>
          </a:p>
          <a:p>
            <a:pPr marL="0" indent="0">
              <a:buNone/>
            </a:pPr>
            <a:endParaRPr lang="en-US" sz="2000" dirty="0" smtClean="0"/>
          </a:p>
          <a:p>
            <a:pPr marL="0" indent="0">
              <a:buNone/>
            </a:pPr>
            <a:endParaRPr lang="en-US" sz="2000" dirty="0">
              <a:solidFill>
                <a:srgbClr val="FF0000"/>
              </a:solidFill>
            </a:endParaRPr>
          </a:p>
          <a:p>
            <a:pPr marL="0" indent="0">
              <a:buNone/>
            </a:pPr>
            <a:endParaRPr lang="en-US" sz="2000" dirty="0" smtClean="0"/>
          </a:p>
          <a:p>
            <a:pPr marL="0" indent="0">
              <a:buNone/>
            </a:pPr>
            <a:endParaRPr lang="en-US" sz="2000" dirty="0">
              <a:solidFill>
                <a:srgbClr val="FF0000"/>
              </a:solidFill>
            </a:endParaRPr>
          </a:p>
          <a:p>
            <a:pPr marL="0" indent="0">
              <a:buNone/>
            </a:pPr>
            <a:endParaRPr lang="en-US" sz="2000" dirty="0" smtClean="0">
              <a:solidFill>
                <a:srgbClr val="FF0000"/>
              </a:solidFill>
            </a:endParaRPr>
          </a:p>
        </p:txBody>
      </p:sp>
      <p:grpSp>
        <p:nvGrpSpPr>
          <p:cNvPr id="2" name="Group 1"/>
          <p:cNvGrpSpPr/>
          <p:nvPr/>
        </p:nvGrpSpPr>
        <p:grpSpPr>
          <a:xfrm>
            <a:off x="1295400" y="2937294"/>
            <a:ext cx="5797054" cy="2834640"/>
            <a:chOff x="1447800" y="2971800"/>
            <a:chExt cx="5797054" cy="283464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971800"/>
              <a:ext cx="5797054" cy="28346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1524000" y="4876800"/>
              <a:ext cx="5638800" cy="2436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138065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Presumptive Eligibility Tool ILT: PW and CH</a:t>
            </a:r>
            <a:endParaRPr lang="en-US"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Wrap up</a:t>
            </a:r>
            <a:endParaRPr lang="en-US" dirty="0"/>
          </a:p>
        </p:txBody>
      </p:sp>
      <p:sp>
        <p:nvSpPr>
          <p:cNvPr id="9" name="Content Placeholder 8"/>
          <p:cNvSpPr>
            <a:spLocks noGrp="1"/>
          </p:cNvSpPr>
          <p:nvPr>
            <p:ph idx="1"/>
          </p:nvPr>
        </p:nvSpPr>
        <p:spPr>
          <a:xfrm>
            <a:off x="762000" y="1905000"/>
            <a:ext cx="5257800" cy="2819400"/>
          </a:xfrm>
        </p:spPr>
        <p:txBody>
          <a:bodyPr>
            <a:normAutofit/>
          </a:bodyPr>
          <a:lstStyle/>
          <a:p>
            <a:pPr marL="0" indent="0">
              <a:buNone/>
            </a:pPr>
            <a:r>
              <a:rPr lang="en-US" sz="1800" dirty="0" smtClean="0"/>
              <a:t>In this course</a:t>
            </a:r>
            <a:r>
              <a:rPr lang="en-US" sz="1800" dirty="0"/>
              <a:t>, </a:t>
            </a:r>
            <a:r>
              <a:rPr lang="en-US" sz="1800" dirty="0" smtClean="0"/>
              <a:t>we learned about:  </a:t>
            </a:r>
            <a:endParaRPr lang="en-US" sz="1800" dirty="0"/>
          </a:p>
          <a:p>
            <a:r>
              <a:rPr lang="en-US" sz="1800" dirty="0"/>
              <a:t>Goals of Presumptive Eligibility</a:t>
            </a:r>
          </a:p>
          <a:p>
            <a:r>
              <a:rPr lang="en-US" sz="1800" dirty="0" smtClean="0"/>
              <a:t>Basics of the PE Tool</a:t>
            </a:r>
          </a:p>
          <a:p>
            <a:r>
              <a:rPr lang="en-US" sz="1800" dirty="0" smtClean="0"/>
              <a:t>PE for Pregnant Woman Tool</a:t>
            </a:r>
          </a:p>
          <a:p>
            <a:r>
              <a:rPr lang="en-US" sz="1800" dirty="0" smtClean="0"/>
              <a:t>PE for Children Tool</a:t>
            </a:r>
          </a:p>
          <a:p>
            <a:r>
              <a:rPr lang="en-US" sz="1800" dirty="0" smtClean="0"/>
              <a:t>Medical Consumer Self-Service Portal</a:t>
            </a:r>
          </a:p>
          <a:p>
            <a:r>
              <a:rPr lang="en-US" sz="1800" dirty="0" smtClean="0"/>
              <a:t>Various Administrative Features in the Tool</a:t>
            </a:r>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103</a:t>
            </a:fld>
            <a:endParaRPr lang="en-US" dirty="0"/>
          </a:p>
        </p:txBody>
      </p:sp>
    </p:spTree>
    <p:extLst>
      <p:ext uri="{BB962C8B-B14F-4D97-AF65-F5344CB8AC3E}">
        <p14:creationId xmlns:p14="http://schemas.microsoft.com/office/powerpoint/2010/main" val="423042317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104</a:t>
            </a:fld>
            <a:endParaRPr lang="en-US"/>
          </a:p>
        </p:txBody>
      </p:sp>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Questions</a:t>
            </a:r>
            <a:endParaRPr lang="en-US" sz="1800" dirty="0"/>
          </a:p>
        </p:txBody>
      </p:sp>
      <p:pic>
        <p:nvPicPr>
          <p:cNvPr id="1026" name="Picture 2" descr="http://bowwowblogger.files.wordpress.com/2012/12/dog-question-mark-curious.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2567" y="3407735"/>
            <a:ext cx="2640077" cy="292608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8"/>
          <p:cNvSpPr>
            <a:spLocks noGrp="1"/>
          </p:cNvSpPr>
          <p:nvPr>
            <p:ph idx="1"/>
          </p:nvPr>
        </p:nvSpPr>
        <p:spPr>
          <a:xfrm>
            <a:off x="1295400" y="1676400"/>
            <a:ext cx="6324600" cy="1143000"/>
          </a:xfrm>
        </p:spPr>
        <p:txBody>
          <a:bodyPr>
            <a:normAutofit/>
          </a:bodyPr>
          <a:lstStyle/>
          <a:p>
            <a:pPr marL="0" indent="0">
              <a:buNone/>
            </a:pPr>
            <a:r>
              <a:rPr lang="en-US" sz="1800" dirty="0" smtClean="0"/>
              <a:t>If you have further questions regarding the Presumptive Eligibility program, please email them to </a:t>
            </a:r>
            <a:r>
              <a:rPr lang="en-US" sz="1800" dirty="0" smtClean="0">
                <a:hlinkClick r:id="rId5"/>
              </a:rPr>
              <a:t>Training@KEES.KS.gov</a:t>
            </a:r>
            <a:r>
              <a:rPr lang="en-US" sz="1800" dirty="0" smtClean="0"/>
              <a:t> .   </a:t>
            </a:r>
            <a:endParaRPr lang="en-US" sz="1800" dirty="0"/>
          </a:p>
          <a:p>
            <a:pPr marL="0" indent="0">
              <a:buNone/>
            </a:pPr>
            <a:endParaRPr lang="en-US" sz="2400" dirty="0"/>
          </a:p>
        </p:txBody>
      </p:sp>
    </p:spTree>
    <p:extLst>
      <p:ext uri="{BB962C8B-B14F-4D97-AF65-F5344CB8AC3E}">
        <p14:creationId xmlns:p14="http://schemas.microsoft.com/office/powerpoint/2010/main" val="3040351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11</a:t>
            </a:fld>
            <a:endParaRPr lang="en-US"/>
          </a:p>
        </p:txBody>
      </p:sp>
      <p:sp>
        <p:nvSpPr>
          <p:cNvPr id="6" name="Content Placeholder 7"/>
          <p:cNvSpPr txBox="1">
            <a:spLocks/>
          </p:cNvSpPr>
          <p:nvPr/>
        </p:nvSpPr>
        <p:spPr>
          <a:xfrm>
            <a:off x="1670362" y="1108135"/>
            <a:ext cx="5217543" cy="2667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On this page, the following can be found:</a:t>
            </a:r>
          </a:p>
          <a:p>
            <a:r>
              <a:rPr lang="en-US" sz="1800" dirty="0" smtClean="0"/>
              <a:t>Username and Password Text boxes</a:t>
            </a:r>
          </a:p>
          <a:p>
            <a:r>
              <a:rPr lang="en-US" sz="1800" dirty="0" smtClean="0"/>
              <a:t>Links to:</a:t>
            </a:r>
          </a:p>
          <a:p>
            <a:pPr lvl="1"/>
            <a:r>
              <a:rPr lang="en-US" sz="1800" dirty="0" smtClean="0"/>
              <a:t>Policy and Training</a:t>
            </a:r>
          </a:p>
          <a:p>
            <a:pPr lvl="1"/>
            <a:r>
              <a:rPr lang="en-US" sz="1800" dirty="0" smtClean="0"/>
              <a:t>Medical Consumer Self-Service Portal</a:t>
            </a:r>
          </a:p>
          <a:p>
            <a:pPr lvl="1"/>
            <a:r>
              <a:rPr lang="en-US" sz="1800" dirty="0" smtClean="0"/>
              <a:t>Customer Release Form</a:t>
            </a:r>
          </a:p>
          <a:p>
            <a:pPr lvl="1"/>
            <a:r>
              <a:rPr lang="en-US" sz="1800" dirty="0" smtClean="0"/>
              <a:t>Change Password</a:t>
            </a:r>
          </a:p>
          <a:p>
            <a:r>
              <a:rPr lang="en-US" sz="1800" dirty="0" smtClean="0"/>
              <a:t>The number for Tech Support</a:t>
            </a:r>
            <a:endParaRPr lang="en-US" sz="1800" dirty="0"/>
          </a:p>
          <a:p>
            <a:pPr marL="0" indent="0">
              <a:buNone/>
            </a:pPr>
            <a:endParaRPr lang="en-US" sz="2400" dirty="0" smtClean="0"/>
          </a:p>
          <a:p>
            <a:pPr marL="0" indent="0">
              <a:buNone/>
            </a:pPr>
            <a:r>
              <a:rPr lang="en-US" sz="2000" dirty="0" smtClean="0"/>
              <a:t> </a:t>
            </a:r>
            <a:endParaRPr lang="en-US" sz="2000" dirty="0">
              <a:solidFill>
                <a:srgbClr val="FF0000"/>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584385" y="3775135"/>
            <a:ext cx="5303520" cy="24990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1600200" y="4419600"/>
            <a:ext cx="1066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76800" y="3886200"/>
            <a:ext cx="1066800" cy="4191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217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295400" y="609600"/>
            <a:ext cx="7772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&gt; Policy and Training Links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12</a:t>
            </a:fld>
            <a:endParaRPr lang="en-US"/>
          </a:p>
        </p:txBody>
      </p:sp>
      <p:sp>
        <p:nvSpPr>
          <p:cNvPr id="6" name="Content Placeholder 7"/>
          <p:cNvSpPr txBox="1">
            <a:spLocks/>
          </p:cNvSpPr>
          <p:nvPr/>
        </p:nvSpPr>
        <p:spPr>
          <a:xfrm>
            <a:off x="605082" y="1447800"/>
            <a:ext cx="7540083" cy="1371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Policy and Training is the first link on the Login page.  Clicking this link navigates the user to various Policy references and mandates that pertain to Presumptive Eligibility.  Each reference is a hyperlink that directs the user to the related information. </a:t>
            </a:r>
          </a:p>
          <a:p>
            <a:pPr marL="0" indent="0">
              <a:buNone/>
            </a:pPr>
            <a:endParaRPr lang="en-US" sz="2400" dirty="0"/>
          </a:p>
          <a:p>
            <a:pPr marL="0" indent="0">
              <a:buNone/>
            </a:pPr>
            <a:endParaRPr lang="en-US" sz="24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52800"/>
            <a:ext cx="7772400" cy="18187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2234242" y="3640348"/>
            <a:ext cx="2413958" cy="15311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6991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295400" y="609600"/>
            <a:ext cx="7772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&gt; Policy and Training Links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13</a:t>
            </a:fld>
            <a:endParaRPr lang="en-US"/>
          </a:p>
        </p:txBody>
      </p:sp>
      <p:sp>
        <p:nvSpPr>
          <p:cNvPr id="6" name="Content Placeholder 7"/>
          <p:cNvSpPr txBox="1">
            <a:spLocks/>
          </p:cNvSpPr>
          <p:nvPr/>
        </p:nvSpPr>
        <p:spPr>
          <a:xfrm>
            <a:off x="152400" y="1783080"/>
            <a:ext cx="2133600" cy="339852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Policy and Training information will display in a separate pop-up window.  Click the X at the top right-hand side of the pop up window to return to the PE Tool.   </a:t>
            </a:r>
            <a:endParaRPr lang="en-US" sz="1800" dirty="0"/>
          </a:p>
          <a:p>
            <a:pPr marL="0" indent="0">
              <a:buNone/>
            </a:pPr>
            <a:endParaRPr lang="en-US" sz="2400"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447800"/>
            <a:ext cx="6471727" cy="4480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89677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&gt; MCSSP Links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14</a:t>
            </a:fld>
            <a:endParaRPr lang="en-US"/>
          </a:p>
        </p:txBody>
      </p:sp>
      <p:sp>
        <p:nvSpPr>
          <p:cNvPr id="6" name="Content Placeholder 7"/>
          <p:cNvSpPr txBox="1">
            <a:spLocks/>
          </p:cNvSpPr>
          <p:nvPr/>
        </p:nvSpPr>
        <p:spPr>
          <a:xfrm>
            <a:off x="152400" y="1143000"/>
            <a:ext cx="8762999" cy="685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next link is to the Medical Consumer Self-Service Portal (MCSSP).  The MCSSP is a web-based application for KanCare benefits.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681" y="2209800"/>
            <a:ext cx="7132320" cy="39402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85380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&gt; MCSSP Links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15</a:t>
            </a:fld>
            <a:endParaRPr lang="en-US"/>
          </a:p>
        </p:txBody>
      </p:sp>
      <p:sp>
        <p:nvSpPr>
          <p:cNvPr id="6" name="Content Placeholder 7"/>
          <p:cNvSpPr txBox="1">
            <a:spLocks/>
          </p:cNvSpPr>
          <p:nvPr/>
        </p:nvSpPr>
        <p:spPr>
          <a:xfrm>
            <a:off x="2286000" y="4724400"/>
            <a:ext cx="4190999" cy="685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p:txBody>
      </p:sp>
      <p:sp>
        <p:nvSpPr>
          <p:cNvPr id="8" name="Content Placeholder 7"/>
          <p:cNvSpPr txBox="1">
            <a:spLocks/>
          </p:cNvSpPr>
          <p:nvPr/>
        </p:nvSpPr>
        <p:spPr>
          <a:xfrm>
            <a:off x="228600" y="1143000"/>
            <a:ext cx="8686800" cy="685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An overview of the different sections of the MCSSP is listed below. More information about completing the MCSSP application will be discussed in Lesson 5.</a:t>
            </a:r>
            <a:endParaRPr lang="en-US" sz="2400" dirty="0" smtClean="0"/>
          </a:p>
        </p:txBody>
      </p:sp>
      <p:graphicFrame>
        <p:nvGraphicFramePr>
          <p:cNvPr id="7" name="Diagram 6"/>
          <p:cNvGraphicFramePr/>
          <p:nvPr>
            <p:extLst>
              <p:ext uri="{D42A27DB-BD31-4B8C-83A1-F6EECF244321}">
                <p14:modId xmlns:p14="http://schemas.microsoft.com/office/powerpoint/2010/main" val="2647705414"/>
              </p:ext>
            </p:extLst>
          </p:nvPr>
        </p:nvGraphicFramePr>
        <p:xfrm>
          <a:off x="838200" y="2133600"/>
          <a:ext cx="7391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0444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252268" y="609600"/>
            <a:ext cx="7772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&gt; Customer Release Form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16</a:t>
            </a:fld>
            <a:endParaRPr lang="en-US"/>
          </a:p>
        </p:txBody>
      </p:sp>
      <p:sp>
        <p:nvSpPr>
          <p:cNvPr id="6" name="Content Placeholder 7"/>
          <p:cNvSpPr txBox="1">
            <a:spLocks/>
          </p:cNvSpPr>
          <p:nvPr/>
        </p:nvSpPr>
        <p:spPr>
          <a:xfrm>
            <a:off x="228600" y="1079740"/>
            <a:ext cx="8458199" cy="67286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 blank Customer Release form can also be accessed on the login page. QE staff can use this if a Release form is needed outside the context of the PE Tool.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101" y="2057400"/>
            <a:ext cx="5760720" cy="41545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44472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447800" y="598098"/>
            <a:ext cx="76200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&gt; Change Password Link</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17</a:t>
            </a:fld>
            <a:endParaRPr lang="en-US"/>
          </a:p>
        </p:txBody>
      </p:sp>
      <p:sp>
        <p:nvSpPr>
          <p:cNvPr id="6" name="Content Placeholder 7"/>
          <p:cNvSpPr txBox="1">
            <a:spLocks/>
          </p:cNvSpPr>
          <p:nvPr/>
        </p:nvSpPr>
        <p:spPr>
          <a:xfrm>
            <a:off x="304800" y="1213449"/>
            <a:ext cx="8229599" cy="843951"/>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last link is used to change a password to the PE Tool.  When you initially log into the PE Tool it’s recommended that you change your password.  </a:t>
            </a:r>
          </a:p>
          <a:p>
            <a:pPr marL="0" indent="0">
              <a:buNone/>
            </a:pPr>
            <a:endParaRPr lang="en-US" sz="2400" dirty="0" smtClean="0"/>
          </a:p>
          <a:p>
            <a:pPr marL="0" indent="0">
              <a:buNone/>
            </a:pPr>
            <a:endParaRPr lang="en-US"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82" y="2183921"/>
            <a:ext cx="7406640" cy="31415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7"/>
          <p:cNvSpPr txBox="1">
            <a:spLocks/>
          </p:cNvSpPr>
          <p:nvPr/>
        </p:nvSpPr>
        <p:spPr>
          <a:xfrm>
            <a:off x="330679" y="5410200"/>
            <a:ext cx="8508521" cy="843951"/>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To change a password, the User Name, Old Password, and New Password must be entered.  The New Password must be entered again in the Confirm Password field. </a:t>
            </a:r>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1698613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&gt; Password Criteria</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18</a:t>
            </a:fld>
            <a:endParaRPr lang="en-US"/>
          </a:p>
        </p:txBody>
      </p:sp>
      <p:sp>
        <p:nvSpPr>
          <p:cNvPr id="6" name="Content Placeholder 7"/>
          <p:cNvSpPr txBox="1">
            <a:spLocks/>
          </p:cNvSpPr>
          <p:nvPr/>
        </p:nvSpPr>
        <p:spPr>
          <a:xfrm>
            <a:off x="605081" y="1752600"/>
            <a:ext cx="7540083" cy="3048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following criteria pertains to the PE Tool password:</a:t>
            </a:r>
          </a:p>
          <a:p>
            <a:pPr marL="0" indent="0">
              <a:buNone/>
            </a:pPr>
            <a:endParaRPr lang="en-US" sz="1800" dirty="0"/>
          </a:p>
          <a:p>
            <a:r>
              <a:rPr lang="en-US" sz="1800" dirty="0" smtClean="0"/>
              <a:t>It needs to be changed every 60 days.  </a:t>
            </a:r>
          </a:p>
          <a:p>
            <a:r>
              <a:rPr lang="en-US" sz="1800" dirty="0" smtClean="0"/>
              <a:t>If the password isn’t changed within 60 days, it will expire and lock the QE staff out of the PE Tool.  </a:t>
            </a:r>
          </a:p>
          <a:p>
            <a:r>
              <a:rPr lang="en-US" sz="1800" dirty="0"/>
              <a:t> </a:t>
            </a:r>
            <a:r>
              <a:rPr lang="en-US" sz="1800" dirty="0" smtClean="0"/>
              <a:t>A message will display 15 days before the password expires.  </a:t>
            </a:r>
          </a:p>
          <a:p>
            <a:r>
              <a:rPr lang="en-US" sz="1800" dirty="0" smtClean="0"/>
              <a:t>Contact Tech Support if your password has expired so it can be reset.  </a:t>
            </a:r>
            <a:endParaRPr lang="en-US" sz="1800" dirty="0"/>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3587898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&gt; Password Criteria</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19</a:t>
            </a:fld>
            <a:endParaRPr lang="en-US"/>
          </a:p>
        </p:txBody>
      </p:sp>
      <p:sp>
        <p:nvSpPr>
          <p:cNvPr id="6" name="Content Placeholder 7"/>
          <p:cNvSpPr txBox="1">
            <a:spLocks/>
          </p:cNvSpPr>
          <p:nvPr/>
        </p:nvSpPr>
        <p:spPr>
          <a:xfrm>
            <a:off x="1910751" y="1752600"/>
            <a:ext cx="4343400" cy="3429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Passwords to the PE Tool must:</a:t>
            </a:r>
          </a:p>
          <a:p>
            <a:r>
              <a:rPr lang="en-US" sz="1800" dirty="0" smtClean="0"/>
              <a:t>Be at least 8 characters long</a:t>
            </a:r>
          </a:p>
          <a:p>
            <a:r>
              <a:rPr lang="en-US" sz="1800" dirty="0" smtClean="0"/>
              <a:t>Contain 3 out of 4 of the following:</a:t>
            </a:r>
          </a:p>
          <a:p>
            <a:pPr lvl="1"/>
            <a:r>
              <a:rPr lang="en-US" sz="1800" dirty="0" smtClean="0"/>
              <a:t>Upper Case</a:t>
            </a:r>
          </a:p>
          <a:p>
            <a:pPr lvl="1"/>
            <a:r>
              <a:rPr lang="en-US" sz="1800" dirty="0" smtClean="0"/>
              <a:t>Lower Case</a:t>
            </a:r>
          </a:p>
          <a:p>
            <a:pPr lvl="1"/>
            <a:r>
              <a:rPr lang="en-US" sz="1800" dirty="0" smtClean="0"/>
              <a:t>Numerals</a:t>
            </a:r>
          </a:p>
          <a:p>
            <a:pPr lvl="1"/>
            <a:r>
              <a:rPr lang="en-US" sz="1800" dirty="0" smtClean="0"/>
              <a:t>Special Characters</a:t>
            </a:r>
          </a:p>
          <a:p>
            <a:r>
              <a:rPr lang="en-US" sz="1800" dirty="0" smtClean="0"/>
              <a:t>Differ from the previous 6 passwords</a:t>
            </a:r>
          </a:p>
          <a:p>
            <a:r>
              <a:rPr lang="en-US" sz="1800" dirty="0" smtClean="0"/>
              <a:t>Differ from your User Name</a:t>
            </a:r>
          </a:p>
          <a:p>
            <a:pPr marL="0" indent="0">
              <a:buNone/>
            </a:pPr>
            <a:endParaRPr lang="en-US" sz="1800" dirty="0"/>
          </a:p>
        </p:txBody>
      </p:sp>
    </p:spTree>
    <p:extLst>
      <p:ext uri="{BB962C8B-B14F-4D97-AF65-F5344CB8AC3E}">
        <p14:creationId xmlns:p14="http://schemas.microsoft.com/office/powerpoint/2010/main" val="385750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Presumptive Eligibility Tool ILT: PW and CH</a:t>
            </a:r>
            <a:endParaRPr lang="en-US"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Introduction</a:t>
            </a:r>
            <a:endParaRPr lang="en-US" dirty="0"/>
          </a:p>
        </p:txBody>
      </p:sp>
      <p:sp>
        <p:nvSpPr>
          <p:cNvPr id="8" name="Content Placeholder 7"/>
          <p:cNvSpPr>
            <a:spLocks noGrp="1"/>
          </p:cNvSpPr>
          <p:nvPr>
            <p:ph idx="1"/>
          </p:nvPr>
        </p:nvSpPr>
        <p:spPr>
          <a:xfrm>
            <a:off x="685800" y="1905000"/>
            <a:ext cx="5715000" cy="2667000"/>
          </a:xfrm>
          <a:solidFill>
            <a:schemeClr val="bg1"/>
          </a:solidFill>
        </p:spPr>
        <p:txBody>
          <a:bodyPr>
            <a:normAutofit/>
          </a:bodyPr>
          <a:lstStyle/>
          <a:p>
            <a:pPr marL="0" indent="0">
              <a:buNone/>
            </a:pPr>
            <a:r>
              <a:rPr lang="en-US" sz="1800" dirty="0" smtClean="0"/>
              <a:t>In this course you will learn about the:</a:t>
            </a:r>
          </a:p>
          <a:p>
            <a:r>
              <a:rPr lang="en-US" sz="1800" dirty="0" smtClean="0"/>
              <a:t>Goals of Presumptive Eligibility</a:t>
            </a:r>
          </a:p>
          <a:p>
            <a:r>
              <a:rPr lang="en-US" sz="1800" dirty="0" smtClean="0"/>
              <a:t>Basics of the PE Tool</a:t>
            </a:r>
          </a:p>
          <a:p>
            <a:r>
              <a:rPr lang="en-US" sz="1800" dirty="0" smtClean="0"/>
              <a:t>PE for Pregnant Women Tool</a:t>
            </a:r>
          </a:p>
          <a:p>
            <a:r>
              <a:rPr lang="en-US" sz="1800" dirty="0" smtClean="0"/>
              <a:t>PE for Children Tool</a:t>
            </a:r>
          </a:p>
          <a:p>
            <a:r>
              <a:rPr lang="en-US" sz="1800" dirty="0" smtClean="0"/>
              <a:t>Medical Consumer Self-Service Portal</a:t>
            </a:r>
          </a:p>
          <a:p>
            <a:r>
              <a:rPr lang="en-US" sz="1800" dirty="0" smtClean="0"/>
              <a:t>Various Administrative Features in the Tool</a:t>
            </a:r>
          </a:p>
          <a:p>
            <a:pPr>
              <a:buNone/>
            </a:pPr>
            <a:endParaRPr lang="en-US" dirty="0" smtClean="0"/>
          </a:p>
        </p:txBody>
      </p:sp>
      <p:sp>
        <p:nvSpPr>
          <p:cNvPr id="9" name="Slide Number Placeholder 8"/>
          <p:cNvSpPr>
            <a:spLocks noGrp="1"/>
          </p:cNvSpPr>
          <p:nvPr>
            <p:ph type="sldNum" sz="quarter" idx="12"/>
          </p:nvPr>
        </p:nvSpPr>
        <p:spPr/>
        <p:txBody>
          <a:bodyPr/>
          <a:lstStyle/>
          <a:p>
            <a:fld id="{908B7E1D-52E2-4F04-9DFE-B1650792F521}" type="slidenum">
              <a:rPr lang="en-US" smtClean="0"/>
              <a:pPr/>
              <a:t>2</a:t>
            </a:fld>
            <a:endParaRPr lang="en-US"/>
          </a:p>
        </p:txBody>
      </p:sp>
    </p:spTree>
    <p:extLst>
      <p:ext uri="{BB962C8B-B14F-4D97-AF65-F5344CB8AC3E}">
        <p14:creationId xmlns:p14="http://schemas.microsoft.com/office/powerpoint/2010/main" val="4128503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&gt; Tech Support</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20</a:t>
            </a:fld>
            <a:endParaRPr lang="en-US"/>
          </a:p>
        </p:txBody>
      </p:sp>
      <p:sp>
        <p:nvSpPr>
          <p:cNvPr id="6" name="Content Placeholder 7"/>
          <p:cNvSpPr txBox="1">
            <a:spLocks/>
          </p:cNvSpPr>
          <p:nvPr/>
        </p:nvSpPr>
        <p:spPr>
          <a:xfrm>
            <a:off x="580272" y="1447800"/>
            <a:ext cx="7540083" cy="1066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Tech Support phone number is the final field on the Login page to review. QE Staff need to call this number when they have technical issues, password problems, or questions regarding the PE Tool.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smtClean="0"/>
          </a:p>
          <a:p>
            <a:pPr marL="0" indent="0">
              <a:buNone/>
            </a:pPr>
            <a:endParaRPr lang="en-US" sz="24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00400"/>
            <a:ext cx="5303520" cy="24990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5029200" y="3276600"/>
            <a:ext cx="9906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0508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Overview Page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21</a:t>
            </a:fld>
            <a:endParaRPr lang="en-US"/>
          </a:p>
        </p:txBody>
      </p:sp>
      <p:sp>
        <p:nvSpPr>
          <p:cNvPr id="6" name="Content Placeholder 7"/>
          <p:cNvSpPr txBox="1">
            <a:spLocks/>
          </p:cNvSpPr>
          <p:nvPr/>
        </p:nvSpPr>
        <p:spPr>
          <a:xfrm>
            <a:off x="276046" y="1219200"/>
            <a:ext cx="2743200" cy="4572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After logging into the PE Tool, the PE Overview page is displayed. This page provides: </a:t>
            </a:r>
          </a:p>
          <a:p>
            <a:r>
              <a:rPr lang="en-US" sz="1800" dirty="0" smtClean="0"/>
              <a:t>Definitions of the PE programs</a:t>
            </a:r>
          </a:p>
          <a:p>
            <a:r>
              <a:rPr lang="en-US" sz="1800" dirty="0" smtClean="0"/>
              <a:t>General Rules of the PE Tool</a:t>
            </a:r>
          </a:p>
          <a:p>
            <a:r>
              <a:rPr lang="en-US" sz="1800" dirty="0" smtClean="0"/>
              <a:t>Instructions on how to complete each of the PE Tools </a:t>
            </a:r>
          </a:p>
          <a:p>
            <a:endParaRPr lang="en-US" sz="1800" dirty="0"/>
          </a:p>
          <a:p>
            <a:pPr marL="0" indent="0">
              <a:buNone/>
            </a:pPr>
            <a:r>
              <a:rPr lang="en-US" sz="1800" dirty="0" smtClean="0"/>
              <a:t>We’ll review the General Rules of the PE Tools next. </a:t>
            </a:r>
          </a:p>
          <a:p>
            <a:pPr marL="0" indent="0">
              <a:buNone/>
            </a:pPr>
            <a:endParaRPr lang="en-US" sz="2000"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60681"/>
          <a:stretch/>
        </p:blipFill>
        <p:spPr bwMode="auto">
          <a:xfrm>
            <a:off x="3276600" y="1726882"/>
            <a:ext cx="5561356" cy="3931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30622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PE Overview &gt; General Rules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22</a:t>
            </a:fld>
            <a:endParaRPr lang="en-US"/>
          </a:p>
        </p:txBody>
      </p:sp>
      <p:graphicFrame>
        <p:nvGraphicFramePr>
          <p:cNvPr id="2" name="Diagram 1"/>
          <p:cNvGraphicFramePr/>
          <p:nvPr>
            <p:extLst>
              <p:ext uri="{D42A27DB-BD31-4B8C-83A1-F6EECF244321}">
                <p14:modId xmlns:p14="http://schemas.microsoft.com/office/powerpoint/2010/main" val="2188140242"/>
              </p:ext>
            </p:extLst>
          </p:nvPr>
        </p:nvGraphicFramePr>
        <p:xfrm>
          <a:off x="228600" y="1143000"/>
          <a:ext cx="8686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7864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PE Overview &gt; General Rules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23</a:t>
            </a:fld>
            <a:endParaRPr lang="en-US"/>
          </a:p>
        </p:txBody>
      </p:sp>
      <p:graphicFrame>
        <p:nvGraphicFramePr>
          <p:cNvPr id="2" name="Diagram 1"/>
          <p:cNvGraphicFramePr/>
          <p:nvPr>
            <p:extLst>
              <p:ext uri="{D42A27DB-BD31-4B8C-83A1-F6EECF244321}">
                <p14:modId xmlns:p14="http://schemas.microsoft.com/office/powerpoint/2010/main" val="808397389"/>
              </p:ext>
            </p:extLst>
          </p:nvPr>
        </p:nvGraphicFramePr>
        <p:xfrm>
          <a:off x="533400" y="1524000"/>
          <a:ext cx="8001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8211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Primary Applicant Defined</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24</a:t>
            </a:fld>
            <a:endParaRPr lang="en-US"/>
          </a:p>
        </p:txBody>
      </p:sp>
      <p:sp>
        <p:nvSpPr>
          <p:cNvPr id="6" name="Content Placeholder 7"/>
          <p:cNvSpPr txBox="1">
            <a:spLocks/>
          </p:cNvSpPr>
          <p:nvPr/>
        </p:nvSpPr>
        <p:spPr>
          <a:xfrm>
            <a:off x="838200" y="1752600"/>
            <a:ext cx="7306966" cy="3810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In some situations, there will need to be more than one PE Tool completed for multiple children in the same home.  </a:t>
            </a:r>
          </a:p>
          <a:p>
            <a:pPr marL="0" indent="0">
              <a:buNone/>
            </a:pPr>
            <a:endParaRPr lang="en-US" sz="1800" dirty="0"/>
          </a:p>
          <a:p>
            <a:pPr marL="0" indent="0">
              <a:buNone/>
            </a:pPr>
            <a:r>
              <a:rPr lang="en-US" sz="1800" dirty="0" smtClean="0"/>
              <a:t>Each child’s determination is based on their own MAGI household, as explained in the PE Child Policy instructions.  </a:t>
            </a:r>
          </a:p>
          <a:p>
            <a:pPr marL="0" indent="0">
              <a:buNone/>
            </a:pPr>
            <a:r>
              <a:rPr lang="en-US" sz="1800" dirty="0"/>
              <a:t/>
            </a:r>
            <a:br>
              <a:rPr lang="en-US" sz="1800" dirty="0"/>
            </a:br>
            <a:r>
              <a:rPr lang="en-US" sz="1800" dirty="0" smtClean="0"/>
              <a:t>In situations where the children in the home have different MAGI households, such as when the children are not siblings or have different parents living in the home.  In these situations, separate PE Tools should be completed.  </a:t>
            </a:r>
            <a:endParaRPr lang="en-US" sz="2000" dirty="0"/>
          </a:p>
        </p:txBody>
      </p:sp>
    </p:spTree>
    <p:extLst>
      <p:ext uri="{BB962C8B-B14F-4D97-AF65-F5344CB8AC3E}">
        <p14:creationId xmlns:p14="http://schemas.microsoft.com/office/powerpoint/2010/main" val="3553402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Primary Applicant Defined</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25</a:t>
            </a:fld>
            <a:endParaRPr lang="en-US"/>
          </a:p>
        </p:txBody>
      </p:sp>
      <p:sp>
        <p:nvSpPr>
          <p:cNvPr id="6" name="Content Placeholder 7"/>
          <p:cNvSpPr txBox="1">
            <a:spLocks/>
          </p:cNvSpPr>
          <p:nvPr/>
        </p:nvSpPr>
        <p:spPr>
          <a:xfrm>
            <a:off x="838200" y="1752600"/>
            <a:ext cx="7306966" cy="3810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Primary Applicant Information is the first page for all of the PE Tools.  This page is used to gather information regarding the person, parent, or caretaker who is the head of the household. The Primary Applicant may be applying for themselves and/or on behalf of others in their household. As stated earlier, the Primary Applicant is the same when multiple PE Tools are needed for a single household.   </a:t>
            </a:r>
          </a:p>
          <a:p>
            <a:pPr marL="0" indent="0">
              <a:buNone/>
            </a:pPr>
            <a:endParaRPr lang="en-US" sz="1800" dirty="0"/>
          </a:p>
          <a:p>
            <a:pPr marL="0" indent="0">
              <a:buNone/>
            </a:pPr>
            <a:r>
              <a:rPr lang="en-US" sz="1800" dirty="0" smtClean="0"/>
              <a:t>Primary Applicants are:</a:t>
            </a:r>
          </a:p>
          <a:p>
            <a:r>
              <a:rPr lang="en-US" sz="1800" dirty="0" smtClean="0"/>
              <a:t>Adults</a:t>
            </a:r>
          </a:p>
          <a:p>
            <a:r>
              <a:rPr lang="en-US" sz="1800" dirty="0" smtClean="0"/>
              <a:t>Legally Emancipated Minors</a:t>
            </a:r>
          </a:p>
          <a:p>
            <a:pPr marL="0" indent="0">
              <a:buNone/>
            </a:pPr>
            <a:endParaRPr lang="en-US" sz="2000" dirty="0"/>
          </a:p>
        </p:txBody>
      </p:sp>
    </p:spTree>
    <p:extLst>
      <p:ext uri="{BB962C8B-B14F-4D97-AF65-F5344CB8AC3E}">
        <p14:creationId xmlns:p14="http://schemas.microsoft.com/office/powerpoint/2010/main" val="495590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Primary Applicant Information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26</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68" y="1524000"/>
            <a:ext cx="5852160" cy="43307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533400" y="1731034"/>
            <a:ext cx="1752600" cy="783566"/>
          </a:xfrm>
          <a:prstGeom prst="roundRect">
            <a:avLst/>
          </a:prstGeom>
          <a:solidFill>
            <a:srgbClr val="F1AD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QE Staff and QE auto-populate based on the user’s login information. </a:t>
            </a:r>
            <a:endParaRPr lang="en-US" sz="1200" dirty="0">
              <a:solidFill>
                <a:schemeClr val="bg1"/>
              </a:solidFill>
            </a:endParaRPr>
          </a:p>
        </p:txBody>
      </p:sp>
      <p:sp>
        <p:nvSpPr>
          <p:cNvPr id="7" name="Rounded Rectangle 6"/>
          <p:cNvSpPr/>
          <p:nvPr/>
        </p:nvSpPr>
        <p:spPr>
          <a:xfrm>
            <a:off x="3200400" y="2188234"/>
            <a:ext cx="1706880" cy="457200"/>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Select the appropriate PE Determination Site. </a:t>
            </a:r>
            <a:endParaRPr lang="en-US" sz="1200" dirty="0">
              <a:solidFill>
                <a:schemeClr val="bg1"/>
              </a:solidFill>
            </a:endParaRPr>
          </a:p>
        </p:txBody>
      </p:sp>
      <p:sp>
        <p:nvSpPr>
          <p:cNvPr id="8" name="Rounded Rectangle 7"/>
          <p:cNvSpPr/>
          <p:nvPr/>
        </p:nvSpPr>
        <p:spPr>
          <a:xfrm>
            <a:off x="6781800" y="2514600"/>
            <a:ext cx="1981200" cy="2612366"/>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following information is needed for the Primary Applicant Information page: </a:t>
            </a:r>
          </a:p>
          <a:p>
            <a:pPr marL="171450" indent="-171450">
              <a:buFont typeface="Arial" panose="020B0604020202020204" pitchFamily="34" charset="0"/>
              <a:buChar char="•"/>
            </a:pPr>
            <a:r>
              <a:rPr lang="en-US" sz="1200" dirty="0" smtClean="0">
                <a:solidFill>
                  <a:schemeClr val="bg1"/>
                </a:solidFill>
              </a:rPr>
              <a:t>First and Last Name  </a:t>
            </a:r>
          </a:p>
          <a:p>
            <a:pPr marL="171450" indent="-171450">
              <a:buFont typeface="Arial" panose="020B0604020202020204" pitchFamily="34" charset="0"/>
              <a:buChar char="•"/>
            </a:pPr>
            <a:r>
              <a:rPr lang="en-US" sz="1200" dirty="0" smtClean="0">
                <a:solidFill>
                  <a:schemeClr val="bg1"/>
                </a:solidFill>
              </a:rPr>
              <a:t>Date of Birth</a:t>
            </a:r>
          </a:p>
          <a:p>
            <a:pPr marL="171450" indent="-171450">
              <a:buFont typeface="Arial" panose="020B0604020202020204" pitchFamily="34" charset="0"/>
              <a:buChar char="•"/>
            </a:pPr>
            <a:r>
              <a:rPr lang="en-US" sz="1200" dirty="0" smtClean="0">
                <a:solidFill>
                  <a:schemeClr val="bg1"/>
                </a:solidFill>
              </a:rPr>
              <a:t>Gender</a:t>
            </a:r>
          </a:p>
          <a:p>
            <a:pPr marL="171450" indent="-171450">
              <a:buFont typeface="Arial" panose="020B0604020202020204" pitchFamily="34" charset="0"/>
              <a:buChar char="•"/>
            </a:pPr>
            <a:r>
              <a:rPr lang="en-US" sz="1200" dirty="0" smtClean="0">
                <a:solidFill>
                  <a:schemeClr val="bg1"/>
                </a:solidFill>
              </a:rPr>
              <a:t>Address</a:t>
            </a:r>
          </a:p>
          <a:p>
            <a:pPr marL="171450" indent="-171450">
              <a:buFont typeface="Arial" panose="020B0604020202020204" pitchFamily="34" charset="0"/>
              <a:buChar char="•"/>
            </a:pPr>
            <a:r>
              <a:rPr lang="en-US" sz="1200" dirty="0" smtClean="0">
                <a:solidFill>
                  <a:schemeClr val="bg1"/>
                </a:solidFill>
              </a:rPr>
              <a:t>Applying for Self</a:t>
            </a:r>
          </a:p>
          <a:p>
            <a:pPr marL="171450" indent="-171450">
              <a:buFont typeface="Arial" panose="020B0604020202020204" pitchFamily="34" charset="0"/>
              <a:buChar char="•"/>
            </a:pPr>
            <a:endParaRPr lang="en-US" sz="1200" dirty="0">
              <a:solidFill>
                <a:schemeClr val="bg1"/>
              </a:solidFill>
            </a:endParaRPr>
          </a:p>
          <a:p>
            <a:r>
              <a:rPr lang="en-US" sz="1200" dirty="0" smtClean="0">
                <a:solidFill>
                  <a:schemeClr val="bg1"/>
                </a:solidFill>
              </a:rPr>
              <a:t>Providing a Social Security Number is optional. </a:t>
            </a:r>
            <a:endParaRPr lang="en-US" sz="1200" dirty="0">
              <a:solidFill>
                <a:schemeClr val="bg1"/>
              </a:solidFill>
            </a:endParaRPr>
          </a:p>
        </p:txBody>
      </p:sp>
      <p:sp>
        <p:nvSpPr>
          <p:cNvPr id="9" name="Rounded Rectangle 8"/>
          <p:cNvSpPr/>
          <p:nvPr/>
        </p:nvSpPr>
        <p:spPr>
          <a:xfrm>
            <a:off x="2994660" y="2743200"/>
            <a:ext cx="2301240" cy="533400"/>
          </a:xfrm>
          <a:prstGeom prst="roundRect">
            <a:avLst/>
          </a:prstGeom>
          <a:solidFill>
            <a:srgbClr val="F1AD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Date of PE Application only populates after the Results have been accepted.   </a:t>
            </a:r>
            <a:endParaRPr lang="en-US" sz="1200" dirty="0">
              <a:solidFill>
                <a:schemeClr val="bg1"/>
              </a:solidFill>
            </a:endParaRPr>
          </a:p>
        </p:txBody>
      </p:sp>
    </p:spTree>
    <p:extLst>
      <p:ext uri="{BB962C8B-B14F-4D97-AF65-F5344CB8AC3E}">
        <p14:creationId xmlns:p14="http://schemas.microsoft.com/office/powerpoint/2010/main" val="3264002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Primary Applicant Information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27</a:t>
            </a:fld>
            <a:endParaRPr lang="en-US"/>
          </a:p>
        </p:txBody>
      </p:sp>
      <p:sp>
        <p:nvSpPr>
          <p:cNvPr id="6" name="Content Placeholder 7"/>
          <p:cNvSpPr txBox="1">
            <a:spLocks/>
          </p:cNvSpPr>
          <p:nvPr/>
        </p:nvSpPr>
        <p:spPr>
          <a:xfrm>
            <a:off x="428444" y="1066800"/>
            <a:ext cx="2543355" cy="5181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Once the Primary Applicant Information page has been completed, you will need to choose which PE Tool to complete.</a:t>
            </a:r>
          </a:p>
          <a:p>
            <a:pPr marL="0" indent="0">
              <a:buNone/>
            </a:pPr>
            <a:endParaRPr lang="en-US" sz="1800" dirty="0"/>
          </a:p>
          <a:p>
            <a:pPr marL="0" indent="0">
              <a:buNone/>
            </a:pPr>
            <a:r>
              <a:rPr lang="en-US" sz="1800" dirty="0" smtClean="0"/>
              <a:t>The PE Adult button will only display for QE staff working at hospitals who have also attended the necessary training for this program. </a:t>
            </a:r>
          </a:p>
          <a:p>
            <a:pPr marL="0" indent="0">
              <a:buNone/>
            </a:pPr>
            <a:endParaRPr lang="en-US" sz="1800" dirty="0"/>
          </a:p>
          <a:p>
            <a:pPr marL="0" indent="0">
              <a:buNone/>
            </a:pPr>
            <a:r>
              <a:rPr lang="en-US" sz="1800" dirty="0" smtClean="0"/>
              <a:t>Our next lesson will focus on the PE PW Tool. </a:t>
            </a:r>
          </a:p>
          <a:p>
            <a:pPr marL="0" indent="0">
              <a:buNone/>
            </a:pPr>
            <a:endParaRPr lang="en-US" sz="2000" dirty="0">
              <a:solidFill>
                <a:srgbClr val="FF0000"/>
              </a:solidFill>
            </a:endParaRPr>
          </a:p>
        </p:txBody>
      </p:sp>
      <p:grpSp>
        <p:nvGrpSpPr>
          <p:cNvPr id="9" name="Group 8"/>
          <p:cNvGrpSpPr/>
          <p:nvPr/>
        </p:nvGrpSpPr>
        <p:grpSpPr>
          <a:xfrm>
            <a:off x="3429000" y="1295400"/>
            <a:ext cx="4675517" cy="4402467"/>
            <a:chOff x="3429000" y="1295400"/>
            <a:chExt cx="4675517" cy="4402467"/>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295" t="15508" r="16299"/>
            <a:stretch/>
          </p:blipFill>
          <p:spPr bwMode="auto">
            <a:xfrm>
              <a:off x="3429000" y="1295400"/>
              <a:ext cx="4675517" cy="44024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6705600" y="5181600"/>
              <a:ext cx="1398917" cy="5162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3281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Summary </a:t>
            </a:r>
            <a:endParaRPr lang="en-US" sz="1600" dirty="0"/>
          </a:p>
        </p:txBody>
      </p:sp>
      <p:sp>
        <p:nvSpPr>
          <p:cNvPr id="3" name="Content Placeholder 2"/>
          <p:cNvSpPr>
            <a:spLocks noGrp="1"/>
          </p:cNvSpPr>
          <p:nvPr>
            <p:ph idx="1"/>
          </p:nvPr>
        </p:nvSpPr>
        <p:spPr>
          <a:xfrm>
            <a:off x="1066800" y="1600200"/>
            <a:ext cx="4419600" cy="4419600"/>
          </a:xfrm>
        </p:spPr>
        <p:txBody>
          <a:bodyPr>
            <a:normAutofit/>
          </a:bodyPr>
          <a:lstStyle/>
          <a:p>
            <a:pPr marL="0" indent="0">
              <a:buNone/>
            </a:pPr>
            <a:r>
              <a:rPr lang="en-US" sz="1800" dirty="0" smtClean="0"/>
              <a:t>That completes Lesson 2.  In this lesson, we reviewed the following pages in the PE Tool: </a:t>
            </a:r>
          </a:p>
          <a:p>
            <a:pPr marL="0" indent="0">
              <a:buNone/>
            </a:pPr>
            <a:endParaRPr lang="en-US" sz="1800" dirty="0" smtClean="0"/>
          </a:p>
          <a:p>
            <a:pPr lvl="1">
              <a:buFont typeface="Arial" pitchFamily="34" charset="0"/>
              <a:buChar char="•"/>
            </a:pPr>
            <a:r>
              <a:rPr lang="en-US" sz="1800" dirty="0" smtClean="0"/>
              <a:t>Login </a:t>
            </a:r>
          </a:p>
          <a:p>
            <a:pPr lvl="1">
              <a:buFont typeface="Arial" pitchFamily="34" charset="0"/>
              <a:buChar char="•"/>
            </a:pPr>
            <a:r>
              <a:rPr lang="en-US" sz="1800" dirty="0" smtClean="0"/>
              <a:t>Overview</a:t>
            </a:r>
          </a:p>
          <a:p>
            <a:pPr lvl="1">
              <a:buFont typeface="Arial" pitchFamily="34" charset="0"/>
              <a:buChar char="•"/>
            </a:pPr>
            <a:r>
              <a:rPr lang="en-US" sz="1800" dirty="0" smtClean="0"/>
              <a:t>General Rules</a:t>
            </a:r>
          </a:p>
          <a:p>
            <a:pPr lvl="1">
              <a:buFont typeface="Arial" pitchFamily="34" charset="0"/>
              <a:buChar char="•"/>
            </a:pPr>
            <a:r>
              <a:rPr lang="en-US" sz="1800" dirty="0" smtClean="0"/>
              <a:t>Primary Applicant Information</a:t>
            </a:r>
          </a:p>
          <a:p>
            <a:pPr marL="457200" lvl="1" indent="0">
              <a:buNone/>
            </a:pPr>
            <a:endParaRPr lang="en-US" sz="1800" dirty="0"/>
          </a:p>
          <a:p>
            <a:pPr marL="0" indent="0">
              <a:buNone/>
            </a:pPr>
            <a:r>
              <a:rPr lang="en-US" sz="1800" dirty="0" smtClean="0"/>
              <a:t>The PE PW Tool will be discussed in the next lesson.  </a:t>
            </a:r>
          </a:p>
        </p:txBody>
      </p:sp>
      <p:sp>
        <p:nvSpPr>
          <p:cNvPr id="4" name="Slide Number Placeholder 3"/>
          <p:cNvSpPr>
            <a:spLocks noGrp="1"/>
          </p:cNvSpPr>
          <p:nvPr>
            <p:ph type="sldNum" sz="quarter" idx="12"/>
          </p:nvPr>
        </p:nvSpPr>
        <p:spPr/>
        <p:txBody>
          <a:bodyPr/>
          <a:lstStyle/>
          <a:p>
            <a:fld id="{908B7E1D-52E2-4F04-9DFE-B1650792F521}" type="slidenum">
              <a:rPr lang="en-US" smtClean="0"/>
              <a:pPr/>
              <a:t>28</a:t>
            </a:fld>
            <a:endParaRPr lang="en-US"/>
          </a:p>
        </p:txBody>
      </p:sp>
    </p:spTree>
    <p:extLst>
      <p:ext uri="{BB962C8B-B14F-4D97-AF65-F5344CB8AC3E}">
        <p14:creationId xmlns:p14="http://schemas.microsoft.com/office/powerpoint/2010/main" val="229447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Tool ILT: PW and CH</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533400" y="1752600"/>
            <a:ext cx="7239000" cy="3429001"/>
          </a:xfrm>
        </p:spPr>
        <p:txBody>
          <a:bodyPr>
            <a:normAutofit/>
          </a:bodyPr>
          <a:lstStyle/>
          <a:p>
            <a:r>
              <a:rPr lang="en-US" sz="2400" dirty="0" smtClean="0"/>
              <a:t>Lesson 1: Overview</a:t>
            </a:r>
          </a:p>
          <a:p>
            <a:r>
              <a:rPr lang="en-US" sz="2400" dirty="0" smtClean="0"/>
              <a:t>Lesson 2:  PE Tool Basics</a:t>
            </a:r>
          </a:p>
          <a:p>
            <a:r>
              <a:rPr lang="en-US" sz="2400" b="1" dirty="0" smtClean="0"/>
              <a:t>Lesson 3:  PE PW</a:t>
            </a:r>
          </a:p>
          <a:p>
            <a:r>
              <a:rPr lang="en-US" sz="2400" dirty="0" smtClean="0"/>
              <a:t>Lesson 4:  PE CH</a:t>
            </a:r>
          </a:p>
          <a:p>
            <a:r>
              <a:rPr lang="en-US" sz="2400" dirty="0" smtClean="0"/>
              <a:t>Lesson 5:  MCSSP</a:t>
            </a:r>
          </a:p>
          <a:p>
            <a:r>
              <a:rPr lang="en-US" sz="2400" dirty="0" smtClean="0"/>
              <a:t>Lesson 6:  Administrative Features</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29</a:t>
            </a:fld>
            <a:endParaRPr lang="en-US" dirty="0"/>
          </a:p>
        </p:txBody>
      </p:sp>
    </p:spTree>
    <p:extLst>
      <p:ext uri="{BB962C8B-B14F-4D97-AF65-F5344CB8AC3E}">
        <p14:creationId xmlns:p14="http://schemas.microsoft.com/office/powerpoint/2010/main" val="986814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Tool ILT: PW and CH</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838200" y="1752600"/>
            <a:ext cx="6553200" cy="2971800"/>
          </a:xfrm>
        </p:spPr>
        <p:txBody>
          <a:bodyPr>
            <a:normAutofit/>
          </a:bodyPr>
          <a:lstStyle/>
          <a:p>
            <a:r>
              <a:rPr lang="en-US" sz="2400" b="1" dirty="0" smtClean="0"/>
              <a:t>Lesson 1: Overview</a:t>
            </a:r>
          </a:p>
          <a:p>
            <a:r>
              <a:rPr lang="en-US" sz="2400" dirty="0" smtClean="0"/>
              <a:t>Lesson 2:  PE Tool Basics</a:t>
            </a:r>
          </a:p>
          <a:p>
            <a:r>
              <a:rPr lang="en-US" sz="2400" dirty="0" smtClean="0"/>
              <a:t>Lesson 3:  PE PW</a:t>
            </a:r>
          </a:p>
          <a:p>
            <a:r>
              <a:rPr lang="en-US" sz="2400" dirty="0" smtClean="0"/>
              <a:t>Lesson 4:  PE CH</a:t>
            </a:r>
          </a:p>
          <a:p>
            <a:r>
              <a:rPr lang="en-US" sz="2400" dirty="0" smtClean="0"/>
              <a:t>Lesson 5:  MCSSP</a:t>
            </a:r>
          </a:p>
          <a:p>
            <a:r>
              <a:rPr lang="en-US" sz="2400" dirty="0" smtClean="0"/>
              <a:t>Lesson 6:  Administrative Features</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3</a:t>
            </a:fld>
            <a:endParaRPr lang="en-US" dirty="0"/>
          </a:p>
        </p:txBody>
      </p:sp>
    </p:spTree>
    <p:extLst>
      <p:ext uri="{BB962C8B-B14F-4D97-AF65-F5344CB8AC3E}">
        <p14:creationId xmlns:p14="http://schemas.microsoft.com/office/powerpoint/2010/main" val="2272326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PE PW Tool Screen Flow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30</a:t>
            </a:fld>
            <a:endParaRPr lang="en-US"/>
          </a:p>
        </p:txBody>
      </p:sp>
      <p:sp>
        <p:nvSpPr>
          <p:cNvPr id="6" name="Content Placeholder 7"/>
          <p:cNvSpPr txBox="1">
            <a:spLocks/>
          </p:cNvSpPr>
          <p:nvPr/>
        </p:nvSpPr>
        <p:spPr>
          <a:xfrm>
            <a:off x="605082" y="1333500"/>
            <a:ext cx="7540083" cy="990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Clicking the PE – Pregnant Woman button on the Primary Applicant Information page initiates the PE PW Tool.  Below is the screen flow of the PE PW Tool.  </a:t>
            </a:r>
          </a:p>
          <a:p>
            <a:pPr marL="0" indent="0">
              <a:buNone/>
            </a:pPr>
            <a:endParaRPr lang="en-US" sz="2000" dirty="0">
              <a:solidFill>
                <a:srgbClr val="FF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730635891"/>
              </p:ext>
            </p:extLst>
          </p:nvPr>
        </p:nvGraphicFramePr>
        <p:xfrm>
          <a:off x="685800" y="2514600"/>
          <a:ext cx="7086600" cy="3505200"/>
        </p:xfrm>
        <a:graphic>
          <a:graphicData uri="http://schemas.openxmlformats.org/presentationml/2006/ole">
            <mc:AlternateContent xmlns:mc="http://schemas.openxmlformats.org/markup-compatibility/2006">
              <mc:Choice xmlns:v="urn:schemas-microsoft-com:vml" Requires="v">
                <p:oleObj spid="_x0000_s1238" r:id="rId5" imgW="9776514" imgH="4587312" progId="Visio.Drawing.11">
                  <p:embed/>
                </p:oleObj>
              </mc:Choice>
              <mc:Fallback>
                <p:oleObj r:id="rId5" imgW="9776514" imgH="4587312"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514600"/>
                        <a:ext cx="7086600" cy="3505200"/>
                      </a:xfrm>
                      <a:prstGeom prst="rect">
                        <a:avLst/>
                      </a:prstGeom>
                      <a:noFill/>
                    </p:spPr>
                  </p:pic>
                </p:oleObj>
              </mc:Fallback>
            </mc:AlternateContent>
          </a:graphicData>
        </a:graphic>
      </p:graphicFrame>
    </p:spTree>
    <p:extLst>
      <p:ext uri="{BB962C8B-B14F-4D97-AF65-F5344CB8AC3E}">
        <p14:creationId xmlns:p14="http://schemas.microsoft.com/office/powerpoint/2010/main" val="137845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Pregnant Woman Information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31</a:t>
            </a:fld>
            <a:endParaRPr lang="en-US"/>
          </a:p>
        </p:txBody>
      </p:sp>
      <p:sp>
        <p:nvSpPr>
          <p:cNvPr id="6" name="Content Placeholder 7"/>
          <p:cNvSpPr txBox="1">
            <a:spLocks/>
          </p:cNvSpPr>
          <p:nvPr/>
        </p:nvSpPr>
        <p:spPr>
          <a:xfrm>
            <a:off x="148087" y="1104181"/>
            <a:ext cx="8839200" cy="724619"/>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After clicking the PE – Pregnant Woman button on the Primary Applicant Information page, the Pregnant Woman Information page displays.  </a:t>
            </a:r>
          </a:p>
        </p:txBody>
      </p:sp>
      <p:grpSp>
        <p:nvGrpSpPr>
          <p:cNvPr id="2" name="Group 1"/>
          <p:cNvGrpSpPr/>
          <p:nvPr/>
        </p:nvGrpSpPr>
        <p:grpSpPr>
          <a:xfrm>
            <a:off x="3724023" y="2209800"/>
            <a:ext cx="4389120" cy="4054389"/>
            <a:chOff x="3724023" y="2209800"/>
            <a:chExt cx="4389120" cy="4054389"/>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023" y="2209800"/>
              <a:ext cx="4389120" cy="40543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5918583" y="2917166"/>
              <a:ext cx="1905000" cy="664234"/>
            </a:xfrm>
            <a:prstGeom prst="roundRect">
              <a:avLst/>
            </a:prstGeom>
            <a:solidFill>
              <a:srgbClr val="F1AD02"/>
            </a:solidFill>
            <a:ln>
              <a:solidFill>
                <a:srgbClr val="0025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PE Determination Site auto-populates from the Primary Applicant page.  </a:t>
              </a:r>
              <a:endParaRPr lang="en-US" sz="1200" dirty="0">
                <a:solidFill>
                  <a:schemeClr val="bg1"/>
                </a:solidFill>
              </a:endParaRPr>
            </a:p>
          </p:txBody>
        </p:sp>
      </p:grpSp>
      <p:sp>
        <p:nvSpPr>
          <p:cNvPr id="9" name="Rounded Rectangle 8"/>
          <p:cNvSpPr/>
          <p:nvPr/>
        </p:nvSpPr>
        <p:spPr>
          <a:xfrm>
            <a:off x="3352800" y="4038600"/>
            <a:ext cx="2301240" cy="533400"/>
          </a:xfrm>
          <a:prstGeom prst="roundRect">
            <a:avLst/>
          </a:prstGeom>
          <a:solidFill>
            <a:srgbClr val="F1AD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Date of PE Application only populates after the Results have been accepted.   </a:t>
            </a:r>
            <a:endParaRPr lang="en-US" sz="1200" dirty="0">
              <a:solidFill>
                <a:schemeClr val="bg1"/>
              </a:solidFill>
            </a:endParaRPr>
          </a:p>
        </p:txBody>
      </p:sp>
      <p:sp>
        <p:nvSpPr>
          <p:cNvPr id="10" name="Rounded Rectangle 9"/>
          <p:cNvSpPr/>
          <p:nvPr/>
        </p:nvSpPr>
        <p:spPr>
          <a:xfrm>
            <a:off x="1066800" y="2819400"/>
            <a:ext cx="1981200" cy="2310426"/>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following information is needed for a Pregnant Woman:</a:t>
            </a:r>
          </a:p>
          <a:p>
            <a:pPr marL="171450" indent="-171450">
              <a:buFont typeface="Arial" panose="020B0604020202020204" pitchFamily="34" charset="0"/>
              <a:buChar char="•"/>
            </a:pPr>
            <a:r>
              <a:rPr lang="en-US" sz="1200" dirty="0" smtClean="0">
                <a:solidFill>
                  <a:schemeClr val="bg1"/>
                </a:solidFill>
              </a:rPr>
              <a:t>First and Last Name  </a:t>
            </a:r>
          </a:p>
          <a:p>
            <a:pPr marL="171450" indent="-171450">
              <a:buFont typeface="Arial" panose="020B0604020202020204" pitchFamily="34" charset="0"/>
              <a:buChar char="•"/>
            </a:pPr>
            <a:r>
              <a:rPr lang="en-US" sz="1200" dirty="0" smtClean="0">
                <a:solidFill>
                  <a:schemeClr val="bg1"/>
                </a:solidFill>
              </a:rPr>
              <a:t>Date of Birth</a:t>
            </a:r>
          </a:p>
          <a:p>
            <a:pPr marL="171450" indent="-171450">
              <a:buFont typeface="Arial" panose="020B0604020202020204" pitchFamily="34" charset="0"/>
              <a:buChar char="•"/>
            </a:pPr>
            <a:r>
              <a:rPr lang="en-US" sz="1200" dirty="0" smtClean="0">
                <a:solidFill>
                  <a:schemeClr val="bg1"/>
                </a:solidFill>
              </a:rPr>
              <a:t>Address</a:t>
            </a:r>
          </a:p>
          <a:p>
            <a:endParaRPr lang="en-US" sz="1200" dirty="0">
              <a:solidFill>
                <a:schemeClr val="bg1"/>
              </a:solidFill>
            </a:endParaRPr>
          </a:p>
          <a:p>
            <a:r>
              <a:rPr lang="en-US" sz="1200" dirty="0" smtClean="0">
                <a:solidFill>
                  <a:schemeClr val="bg1"/>
                </a:solidFill>
              </a:rPr>
              <a:t>Providing a Social Security Number is optional. </a:t>
            </a:r>
            <a:endParaRPr lang="en-US" sz="1200" dirty="0">
              <a:solidFill>
                <a:schemeClr val="bg1"/>
              </a:solidFill>
            </a:endParaRPr>
          </a:p>
        </p:txBody>
      </p:sp>
    </p:spTree>
    <p:extLst>
      <p:ext uri="{BB962C8B-B14F-4D97-AF65-F5344CB8AC3E}">
        <p14:creationId xmlns:p14="http://schemas.microsoft.com/office/powerpoint/2010/main" val="9002681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Pregnant Woman Information Continued</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32</a:t>
            </a:fld>
            <a:endParaRPr lang="en-US"/>
          </a:p>
        </p:txBody>
      </p:sp>
      <p:sp>
        <p:nvSpPr>
          <p:cNvPr id="6" name="Content Placeholder 7"/>
          <p:cNvSpPr txBox="1">
            <a:spLocks/>
          </p:cNvSpPr>
          <p:nvPr/>
        </p:nvSpPr>
        <p:spPr>
          <a:xfrm>
            <a:off x="533400" y="1277069"/>
            <a:ext cx="8317302" cy="4953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next page displayed is Pregnant Woman Information Continued.  </a:t>
            </a:r>
          </a:p>
          <a:p>
            <a:pPr marL="0" indent="0">
              <a:buNone/>
            </a:pPr>
            <a:endParaRPr lang="en-US" sz="2000" dirty="0">
              <a:solidFill>
                <a:srgbClr val="FF000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5394960" cy="403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5943600" y="2438400"/>
            <a:ext cx="2743200" cy="2819400"/>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information listed below is required for this page:</a:t>
            </a:r>
          </a:p>
          <a:p>
            <a:pPr marL="171450" indent="-171450">
              <a:buFont typeface="Arial" panose="020B0604020202020204" pitchFamily="34" charset="0"/>
              <a:buChar char="•"/>
            </a:pPr>
            <a:r>
              <a:rPr lang="en-US" sz="1200" dirty="0" smtClean="0">
                <a:solidFill>
                  <a:schemeClr val="bg1"/>
                </a:solidFill>
              </a:rPr>
              <a:t>Estimated Due Date</a:t>
            </a:r>
          </a:p>
          <a:p>
            <a:pPr marL="171450" indent="-171450">
              <a:buFont typeface="Arial" panose="020B0604020202020204" pitchFamily="34" charset="0"/>
              <a:buChar char="•"/>
            </a:pPr>
            <a:r>
              <a:rPr lang="en-US" sz="1200" dirty="0" smtClean="0">
                <a:solidFill>
                  <a:schemeClr val="bg1"/>
                </a:solidFill>
              </a:rPr>
              <a:t>Number of Babies Expected</a:t>
            </a:r>
          </a:p>
          <a:p>
            <a:pPr marL="171450" indent="-171450">
              <a:buFont typeface="Arial" panose="020B0604020202020204" pitchFamily="34" charset="0"/>
              <a:buChar char="•"/>
            </a:pPr>
            <a:r>
              <a:rPr lang="en-US" sz="1200" dirty="0" smtClean="0">
                <a:solidFill>
                  <a:schemeClr val="bg1"/>
                </a:solidFill>
              </a:rPr>
              <a:t>Previous PE for This Pregnancy</a:t>
            </a:r>
          </a:p>
          <a:p>
            <a:pPr marL="171450" indent="-171450">
              <a:buFont typeface="Arial" panose="020B0604020202020204" pitchFamily="34" charset="0"/>
              <a:buChar char="•"/>
            </a:pPr>
            <a:r>
              <a:rPr lang="en-US" sz="1200" dirty="0" smtClean="0">
                <a:solidFill>
                  <a:schemeClr val="bg1"/>
                </a:solidFill>
              </a:rPr>
              <a:t>US Citizen/Eligible Non-Citizen</a:t>
            </a:r>
          </a:p>
          <a:p>
            <a:pPr marL="171450" indent="-171450">
              <a:buFont typeface="Arial" panose="020B0604020202020204" pitchFamily="34" charset="0"/>
              <a:buChar char="•"/>
            </a:pPr>
            <a:r>
              <a:rPr lang="en-US" sz="1200" dirty="0" smtClean="0">
                <a:solidFill>
                  <a:schemeClr val="bg1"/>
                </a:solidFill>
              </a:rPr>
              <a:t>PW’s Gross Monthly Income</a:t>
            </a:r>
          </a:p>
          <a:p>
            <a:pPr marL="171450" indent="-171450">
              <a:buFont typeface="Arial" panose="020B0604020202020204" pitchFamily="34" charset="0"/>
              <a:buChar char="•"/>
            </a:pPr>
            <a:r>
              <a:rPr lang="en-US" sz="1200" dirty="0" smtClean="0">
                <a:solidFill>
                  <a:schemeClr val="bg1"/>
                </a:solidFill>
              </a:rPr>
              <a:t>Marital Status</a:t>
            </a:r>
          </a:p>
          <a:p>
            <a:pPr marL="171450" indent="-171450">
              <a:buFont typeface="Arial" panose="020B0604020202020204" pitchFamily="34" charset="0"/>
              <a:buChar char="•"/>
            </a:pPr>
            <a:r>
              <a:rPr lang="en-US" sz="1200" dirty="0" smtClean="0">
                <a:solidFill>
                  <a:schemeClr val="bg1"/>
                </a:solidFill>
              </a:rPr>
              <a:t>Living With Spouse</a:t>
            </a:r>
          </a:p>
          <a:p>
            <a:pPr marL="171450" indent="-171450">
              <a:buFont typeface="Arial" panose="020B0604020202020204" pitchFamily="34" charset="0"/>
              <a:buChar char="•"/>
            </a:pPr>
            <a:r>
              <a:rPr lang="en-US" sz="1200" dirty="0" smtClean="0">
                <a:solidFill>
                  <a:schemeClr val="bg1"/>
                </a:solidFill>
              </a:rPr>
              <a:t>Number of PW’s Children Living With Her </a:t>
            </a:r>
          </a:p>
          <a:p>
            <a:pPr marL="171450" indent="-171450">
              <a:buFont typeface="Arial" panose="020B0604020202020204" pitchFamily="34" charset="0"/>
              <a:buChar char="•"/>
            </a:pPr>
            <a:r>
              <a:rPr lang="en-US" sz="1200" dirty="0" smtClean="0">
                <a:solidFill>
                  <a:schemeClr val="bg1"/>
                </a:solidFill>
              </a:rPr>
              <a:t>Tax Information</a:t>
            </a:r>
          </a:p>
          <a:p>
            <a:endParaRPr lang="en-US" sz="1200" dirty="0">
              <a:solidFill>
                <a:schemeClr val="bg1"/>
              </a:solidFill>
            </a:endParaRPr>
          </a:p>
        </p:txBody>
      </p:sp>
    </p:spTree>
    <p:extLst>
      <p:ext uri="{BB962C8B-B14F-4D97-AF65-F5344CB8AC3E}">
        <p14:creationId xmlns:p14="http://schemas.microsoft.com/office/powerpoint/2010/main" val="744953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Pregnant Woman Information Continued</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33</a:t>
            </a:fld>
            <a:endParaRPr lang="en-US"/>
          </a:p>
        </p:txBody>
      </p:sp>
      <p:sp>
        <p:nvSpPr>
          <p:cNvPr id="6" name="Content Placeholder 7"/>
          <p:cNvSpPr txBox="1">
            <a:spLocks/>
          </p:cNvSpPr>
          <p:nvPr/>
        </p:nvSpPr>
        <p:spPr>
          <a:xfrm>
            <a:off x="457200" y="2209800"/>
            <a:ext cx="2478759" cy="2209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There are several dropdown values on this page.  The first is for the </a:t>
            </a:r>
            <a:r>
              <a:rPr lang="en-US" sz="1800" i="1" dirty="0" smtClean="0"/>
              <a:t>How many babies are expected? </a:t>
            </a:r>
            <a:r>
              <a:rPr lang="en-US" sz="1800" dirty="0" smtClean="0"/>
              <a:t>question. </a:t>
            </a:r>
            <a:endParaRPr lang="en-US" sz="1800" dirty="0"/>
          </a:p>
        </p:txBody>
      </p:sp>
      <p:grpSp>
        <p:nvGrpSpPr>
          <p:cNvPr id="8" name="Group 7"/>
          <p:cNvGrpSpPr/>
          <p:nvPr/>
        </p:nvGrpSpPr>
        <p:grpSpPr>
          <a:xfrm>
            <a:off x="3124200" y="2209799"/>
            <a:ext cx="5760720" cy="1637581"/>
            <a:chOff x="3124200" y="2209799"/>
            <a:chExt cx="5760720" cy="1637581"/>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253" b="46885"/>
            <a:stretch/>
          </p:blipFill>
          <p:spPr bwMode="auto">
            <a:xfrm>
              <a:off x="3124200" y="2209799"/>
              <a:ext cx="5760720" cy="16375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5257800" y="2623868"/>
              <a:ext cx="1752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086599" y="2644715"/>
              <a:ext cx="1600201" cy="11861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7337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Pregnant Woman Information Continued</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34</a:t>
            </a:fld>
            <a:endParaRPr lang="en-US"/>
          </a:p>
        </p:txBody>
      </p:sp>
      <p:grpSp>
        <p:nvGrpSpPr>
          <p:cNvPr id="2" name="Group 1"/>
          <p:cNvGrpSpPr/>
          <p:nvPr/>
        </p:nvGrpSpPr>
        <p:grpSpPr>
          <a:xfrm>
            <a:off x="1001435" y="2711571"/>
            <a:ext cx="6714714" cy="1488954"/>
            <a:chOff x="1001435" y="2711571"/>
            <a:chExt cx="6714714" cy="1488954"/>
          </a:xfrm>
        </p:grpSpPr>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8710" b="48154"/>
            <a:stretch/>
          </p:blipFill>
          <p:spPr bwMode="auto">
            <a:xfrm>
              <a:off x="1001435" y="2711571"/>
              <a:ext cx="5852160" cy="6211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8174" y="3352800"/>
              <a:ext cx="2847975" cy="847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7" name="Content Placeholder 7"/>
          <p:cNvSpPr txBox="1">
            <a:spLocks/>
          </p:cNvSpPr>
          <p:nvPr/>
        </p:nvSpPr>
        <p:spPr>
          <a:xfrm>
            <a:off x="304800" y="1524000"/>
            <a:ext cx="8534400" cy="990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If the consumer is not a U.S. Citizen and answers Yes for the </a:t>
            </a:r>
            <a:r>
              <a:rPr lang="en-US" sz="1800" i="1" dirty="0" smtClean="0"/>
              <a:t>Is this person a Documented Non-Citizen</a:t>
            </a:r>
            <a:r>
              <a:rPr lang="en-US" sz="1800" dirty="0" smtClean="0"/>
              <a:t> question, a dropdown will display to select the type of documented non-citizen.    </a:t>
            </a:r>
            <a:endParaRPr lang="en-US" sz="1800" dirty="0"/>
          </a:p>
        </p:txBody>
      </p:sp>
    </p:spTree>
    <p:extLst>
      <p:ext uri="{BB962C8B-B14F-4D97-AF65-F5344CB8AC3E}">
        <p14:creationId xmlns:p14="http://schemas.microsoft.com/office/powerpoint/2010/main" val="1918039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Pregnant Woman Information Continued</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35</a:t>
            </a:fld>
            <a:endParaRPr lang="en-US"/>
          </a:p>
        </p:txBody>
      </p:sp>
      <p:sp>
        <p:nvSpPr>
          <p:cNvPr id="6" name="Content Placeholder 7"/>
          <p:cNvSpPr txBox="1">
            <a:spLocks/>
          </p:cNvSpPr>
          <p:nvPr/>
        </p:nvSpPr>
        <p:spPr>
          <a:xfrm>
            <a:off x="5461671" y="1354347"/>
            <a:ext cx="3352800" cy="4192438"/>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If the Pregnant Woman indicates that she is married and living with her spouse, text box fields display requesting:</a:t>
            </a:r>
          </a:p>
          <a:p>
            <a:r>
              <a:rPr lang="en-US" sz="1800" dirty="0" smtClean="0"/>
              <a:t>Spouse’s First and Last Name</a:t>
            </a:r>
          </a:p>
          <a:p>
            <a:r>
              <a:rPr lang="en-US" sz="1800" dirty="0" smtClean="0"/>
              <a:t>Spouse’s Date of Birth</a:t>
            </a:r>
          </a:p>
          <a:p>
            <a:r>
              <a:rPr lang="en-US" sz="1800" dirty="0" smtClean="0"/>
              <a:t>Spouse’s Gross Monthly Income</a:t>
            </a:r>
          </a:p>
          <a:p>
            <a:pPr marL="0" indent="0">
              <a:buNone/>
            </a:pPr>
            <a:r>
              <a:rPr lang="en-US" sz="1800" dirty="0" smtClean="0"/>
              <a:t>There is a field requesting the Spouse’s Social Security Number but this is not mandatory.  </a:t>
            </a:r>
          </a:p>
          <a:p>
            <a:pPr marL="0" indent="0">
              <a:buNone/>
            </a:pPr>
            <a:endParaRPr lang="en-US" sz="1800" dirty="0"/>
          </a:p>
          <a:p>
            <a:pPr marL="0" indent="0">
              <a:buNone/>
            </a:pPr>
            <a:endParaRPr lang="en-US" sz="1800" dirty="0"/>
          </a:p>
          <a:p>
            <a:pPr marL="0" indent="0">
              <a:buNone/>
            </a:pPr>
            <a:endParaRPr lang="en-US" sz="2000" dirty="0">
              <a:solidFill>
                <a:srgbClr val="FF0000"/>
              </a:solidFill>
            </a:endParaRPr>
          </a:p>
        </p:txBody>
      </p:sp>
      <p:grpSp>
        <p:nvGrpSpPr>
          <p:cNvPr id="7" name="Group 6"/>
          <p:cNvGrpSpPr/>
          <p:nvPr/>
        </p:nvGrpSpPr>
        <p:grpSpPr>
          <a:xfrm>
            <a:off x="297180" y="1315528"/>
            <a:ext cx="4846320" cy="4725136"/>
            <a:chOff x="609600" y="1293962"/>
            <a:chExt cx="4846320" cy="4725136"/>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3962"/>
              <a:ext cx="4846320" cy="47251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1676400" y="3429000"/>
              <a:ext cx="377952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58165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Pregnant Woman Information Continued</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36</a:t>
            </a:fld>
            <a:endParaRPr lang="en-US"/>
          </a:p>
        </p:txBody>
      </p:sp>
      <p:sp>
        <p:nvSpPr>
          <p:cNvPr id="6" name="Content Placeholder 7"/>
          <p:cNvSpPr txBox="1">
            <a:spLocks/>
          </p:cNvSpPr>
          <p:nvPr/>
        </p:nvSpPr>
        <p:spPr>
          <a:xfrm>
            <a:off x="1066800" y="1676400"/>
            <a:ext cx="7010400" cy="1490937"/>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 dropdown will display to indicate the number of children under the age of 19 that live with the Pregnant Women.  Make sure to include adopted and stepchildren along with those who are biological.  </a:t>
            </a:r>
            <a:endParaRPr lang="en-US" sz="1800" dirty="0"/>
          </a:p>
        </p:txBody>
      </p:sp>
      <p:grpSp>
        <p:nvGrpSpPr>
          <p:cNvPr id="2" name="Group 1"/>
          <p:cNvGrpSpPr/>
          <p:nvPr/>
        </p:nvGrpSpPr>
        <p:grpSpPr>
          <a:xfrm>
            <a:off x="1601638" y="3617343"/>
            <a:ext cx="5852160" cy="1869300"/>
            <a:chOff x="1601638" y="3617343"/>
            <a:chExt cx="5852160" cy="186930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3581"/>
            <a:stretch/>
          </p:blipFill>
          <p:spPr bwMode="auto">
            <a:xfrm>
              <a:off x="1601638" y="3657600"/>
              <a:ext cx="5852160" cy="18290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1884872" y="3624532"/>
              <a:ext cx="3677728" cy="3378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638800" y="3617343"/>
              <a:ext cx="1600201" cy="1447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9474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Pregnant Woman Information Continued</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37</a:t>
            </a:fld>
            <a:endParaRPr lang="en-US"/>
          </a:p>
        </p:txBody>
      </p:sp>
      <p:sp>
        <p:nvSpPr>
          <p:cNvPr id="6" name="Content Placeholder 7"/>
          <p:cNvSpPr txBox="1">
            <a:spLocks/>
          </p:cNvSpPr>
          <p:nvPr/>
        </p:nvSpPr>
        <p:spPr>
          <a:xfrm>
            <a:off x="228600" y="1219200"/>
            <a:ext cx="8763000" cy="1295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There are several dropdowns in the Tax Information section.  When the Pregnant Woman indicates that she intends to file a Federal Tax Return, a dropdown appears to indicate how many dependents she will claim on her return.  The unborn is not included in the number of dependents the Pregnant Woman will claim. </a:t>
            </a:r>
            <a:endParaRPr lang="en-US" sz="1800" dirty="0"/>
          </a:p>
        </p:txBody>
      </p:sp>
      <p:sp>
        <p:nvSpPr>
          <p:cNvPr id="10" name="Content Placeholder 7"/>
          <p:cNvSpPr txBox="1">
            <a:spLocks/>
          </p:cNvSpPr>
          <p:nvPr/>
        </p:nvSpPr>
        <p:spPr>
          <a:xfrm>
            <a:off x="152400" y="4876800"/>
            <a:ext cx="8763000" cy="1295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In most situations, the number of dependents the consumer will claim on their tax return will match the number of children in the home.  If a consumer is claiming additional dependents that aren’t part of the Tool, this needs to be captured as it may impact their eligibility. </a:t>
            </a:r>
            <a:endParaRPr lang="en-US" sz="1800" dirty="0"/>
          </a:p>
        </p:txBody>
      </p:sp>
      <p:grpSp>
        <p:nvGrpSpPr>
          <p:cNvPr id="7" name="Group 6"/>
          <p:cNvGrpSpPr/>
          <p:nvPr/>
        </p:nvGrpSpPr>
        <p:grpSpPr>
          <a:xfrm>
            <a:off x="1219200" y="2816127"/>
            <a:ext cx="5943600" cy="1451766"/>
            <a:chOff x="1219200" y="2816127"/>
            <a:chExt cx="5943600" cy="1451766"/>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819400"/>
              <a:ext cx="5943600" cy="14484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1445642" y="3958435"/>
              <a:ext cx="3812157" cy="3054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333999" y="2816127"/>
              <a:ext cx="1600201" cy="1447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73280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Pregnant Woman Information Continued</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38</a:t>
            </a:fld>
            <a:endParaRPr lang="en-US"/>
          </a:p>
        </p:txBody>
      </p:sp>
      <p:sp>
        <p:nvSpPr>
          <p:cNvPr id="6" name="Content Placeholder 7"/>
          <p:cNvSpPr txBox="1">
            <a:spLocks/>
          </p:cNvSpPr>
          <p:nvPr/>
        </p:nvSpPr>
        <p:spPr>
          <a:xfrm>
            <a:off x="6172200" y="1524000"/>
            <a:ext cx="2590800" cy="3955691"/>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When the Pregnant Woman reports that she won’t file a tax return and someone other than her Spouse will claim her as a dependent a field for the name of taxpayer displays.  A dropdown follows requesting the taxpayer’s relationship to the Pregnant Woman.</a:t>
            </a:r>
          </a:p>
          <a:p>
            <a:pPr marL="0" indent="0">
              <a:buNone/>
            </a:pPr>
            <a:endParaRPr lang="en-US" sz="1800" dirty="0"/>
          </a:p>
        </p:txBody>
      </p:sp>
      <p:grpSp>
        <p:nvGrpSpPr>
          <p:cNvPr id="2" name="Group 1"/>
          <p:cNvGrpSpPr/>
          <p:nvPr/>
        </p:nvGrpSpPr>
        <p:grpSpPr>
          <a:xfrm>
            <a:off x="201283" y="2133600"/>
            <a:ext cx="5943600" cy="2265393"/>
            <a:chOff x="201283" y="2133600"/>
            <a:chExt cx="5943600" cy="2265393"/>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83" y="2133600"/>
              <a:ext cx="5943600" cy="22653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381000" y="2819400"/>
              <a:ext cx="3812157" cy="3054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267200" y="2976805"/>
              <a:ext cx="1600201" cy="1066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60993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Pregnant Woman Information Continued</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39</a:t>
            </a:fld>
            <a:endParaRPr lang="en-US"/>
          </a:p>
        </p:txBody>
      </p:sp>
      <p:sp>
        <p:nvSpPr>
          <p:cNvPr id="6" name="Content Placeholder 7"/>
          <p:cNvSpPr txBox="1">
            <a:spLocks/>
          </p:cNvSpPr>
          <p:nvPr/>
        </p:nvSpPr>
        <p:spPr>
          <a:xfrm>
            <a:off x="346494" y="1736785"/>
            <a:ext cx="8153400" cy="2209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last questions on this page deal with the taxpayer’s gross income which is needed to determine if the Pregnant Woman qualifies for PE.  A text box displays when the Pregnant Woman indicates that she knows the taxpayer’s gross income.  </a:t>
            </a:r>
          </a:p>
          <a:p>
            <a:pPr marL="0" indent="0">
              <a:buNone/>
            </a:pPr>
            <a:endParaRPr lang="en-US" sz="1800" dirty="0"/>
          </a:p>
          <a:p>
            <a:pPr marL="0" indent="0">
              <a:buNone/>
            </a:pPr>
            <a:r>
              <a:rPr lang="en-US" sz="1800" dirty="0" smtClean="0"/>
              <a:t>If the Pregnant Woman doesn’t know the taxpayer’s gross income, she will be denied for PE.  </a:t>
            </a:r>
            <a:endParaRPr lang="en-US" sz="1800" dirty="0"/>
          </a:p>
        </p:txBody>
      </p:sp>
      <p:grpSp>
        <p:nvGrpSpPr>
          <p:cNvPr id="2" name="Group 1"/>
          <p:cNvGrpSpPr/>
          <p:nvPr/>
        </p:nvGrpSpPr>
        <p:grpSpPr>
          <a:xfrm>
            <a:off x="887083" y="4572000"/>
            <a:ext cx="6858000" cy="1047647"/>
            <a:chOff x="887083" y="4572000"/>
            <a:chExt cx="6858000" cy="1047647"/>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83" y="4572000"/>
              <a:ext cx="6858000" cy="10476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1828800" y="4790331"/>
              <a:ext cx="5105400" cy="3054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2475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Overview &gt; PE Defined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a:t>
            </a:fld>
            <a:endParaRPr lang="en-US"/>
          </a:p>
        </p:txBody>
      </p:sp>
      <p:sp>
        <p:nvSpPr>
          <p:cNvPr id="6" name="Content Placeholder 7"/>
          <p:cNvSpPr txBox="1">
            <a:spLocks/>
          </p:cNvSpPr>
          <p:nvPr/>
        </p:nvSpPr>
        <p:spPr>
          <a:xfrm>
            <a:off x="605082" y="1600200"/>
            <a:ext cx="7540083" cy="3505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Presumptive Eligibility (PE) is a program that provides temporary medical coverage for eligible persons at the time a medical service is provided. Only designated clinics and hospitals, referred to as Qualified Entities (QE), are able to determine eligibility for PE. </a:t>
            </a:r>
          </a:p>
          <a:p>
            <a:pPr marL="0" indent="0">
              <a:buNone/>
            </a:pPr>
            <a:endParaRPr lang="en-US" sz="1800" dirty="0"/>
          </a:p>
          <a:p>
            <a:pPr marL="0" indent="0">
              <a:buNone/>
            </a:pPr>
            <a:r>
              <a:rPr lang="en-US" sz="1800" dirty="0" smtClean="0"/>
              <a:t>A goal of the PE program is to provide temporary medical coverage while the person successfully completes the </a:t>
            </a:r>
            <a:r>
              <a:rPr lang="en-US" sz="1800" dirty="0" err="1" smtClean="0"/>
              <a:t>KanCare</a:t>
            </a:r>
            <a:r>
              <a:rPr lang="en-US" sz="1800" dirty="0" smtClean="0"/>
              <a:t> application process.    </a:t>
            </a:r>
          </a:p>
          <a:p>
            <a:pPr marL="0" indent="0">
              <a:buNone/>
            </a:pPr>
            <a:endParaRPr lang="en-US" sz="1800" dirty="0"/>
          </a:p>
          <a:p>
            <a:pPr marL="0" indent="0">
              <a:buNone/>
            </a:pPr>
            <a:r>
              <a:rPr lang="en-US" sz="1800" dirty="0" smtClean="0"/>
              <a:t>Related to this is the PE program’s ultimate goal: to enroll eligible persons in ongoing KanCare coverage. </a:t>
            </a:r>
            <a:endParaRPr lang="en-US" sz="1800" dirty="0"/>
          </a:p>
        </p:txBody>
      </p:sp>
    </p:spTree>
    <p:extLst>
      <p:ext uri="{BB962C8B-B14F-4D97-AF65-F5344CB8AC3E}">
        <p14:creationId xmlns:p14="http://schemas.microsoft.com/office/powerpoint/2010/main" val="14888080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Health Plan Choice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40</a:t>
            </a:fld>
            <a:endParaRPr lang="en-US"/>
          </a:p>
        </p:txBody>
      </p:sp>
      <p:sp>
        <p:nvSpPr>
          <p:cNvPr id="6" name="Content Placeholder 7"/>
          <p:cNvSpPr txBox="1">
            <a:spLocks/>
          </p:cNvSpPr>
          <p:nvPr/>
        </p:nvSpPr>
        <p:spPr>
          <a:xfrm>
            <a:off x="152400" y="1184694"/>
            <a:ext cx="8686799" cy="1177506"/>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Health Plan Choice is the next page in the PE PW Tool. Unlike consumers approved for the other PE programs, those approved for PE PW will not be enrolled in KanCare.  This is because the PE PW benefit package is limited and doesn’t include all medical benefits.  </a:t>
            </a:r>
            <a:endParaRPr lang="en-US" sz="2000" dirty="0">
              <a:solidFill>
                <a:srgbClr val="FF000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826" y="2362200"/>
            <a:ext cx="4733522" cy="25603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7"/>
          <p:cNvSpPr txBox="1">
            <a:spLocks/>
          </p:cNvSpPr>
          <p:nvPr/>
        </p:nvSpPr>
        <p:spPr>
          <a:xfrm>
            <a:off x="166777" y="5029200"/>
            <a:ext cx="8686799" cy="1177506"/>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QE staff need to choose a Health Plan on this page only because it’s needed in order to move to the next page in the Tool.  QE staff should </a:t>
            </a:r>
            <a:r>
              <a:rPr lang="en-US" sz="1800" i="1" dirty="0" smtClean="0"/>
              <a:t>not</a:t>
            </a:r>
            <a:r>
              <a:rPr lang="en-US" sz="1800" dirty="0" smtClean="0"/>
              <a:t> discuss the KanCare choices with the pregnant woman to avoid misleading her about her benefits.  </a:t>
            </a:r>
            <a:endParaRPr lang="en-US" sz="2000" dirty="0">
              <a:solidFill>
                <a:srgbClr val="FF0000"/>
              </a:solidFill>
            </a:endParaRPr>
          </a:p>
        </p:txBody>
      </p:sp>
    </p:spTree>
    <p:extLst>
      <p:ext uri="{BB962C8B-B14F-4D97-AF65-F5344CB8AC3E}">
        <p14:creationId xmlns:p14="http://schemas.microsoft.com/office/powerpoint/2010/main" val="3769636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Summary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41</a:t>
            </a:fld>
            <a:endParaRPr lang="en-US"/>
          </a:p>
        </p:txBody>
      </p:sp>
      <p:sp>
        <p:nvSpPr>
          <p:cNvPr id="6" name="Content Placeholder 7"/>
          <p:cNvSpPr txBox="1">
            <a:spLocks/>
          </p:cNvSpPr>
          <p:nvPr/>
        </p:nvSpPr>
        <p:spPr>
          <a:xfrm>
            <a:off x="1143000" y="1524000"/>
            <a:ext cx="6990664" cy="4267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Summary page is next.  All of the data entered on the following pages is displayed:</a:t>
            </a:r>
          </a:p>
          <a:p>
            <a:r>
              <a:rPr lang="en-US" sz="1800" dirty="0" smtClean="0"/>
              <a:t>Primary Applicant</a:t>
            </a:r>
          </a:p>
          <a:p>
            <a:r>
              <a:rPr lang="en-US" sz="1800" dirty="0" smtClean="0"/>
              <a:t>Pregnant Woman Information</a:t>
            </a:r>
          </a:p>
          <a:p>
            <a:r>
              <a:rPr lang="en-US" sz="1800" dirty="0" smtClean="0"/>
              <a:t>Pregnant Woman Information Continued  </a:t>
            </a:r>
          </a:p>
          <a:p>
            <a:pPr marL="0" indent="0">
              <a:buNone/>
            </a:pPr>
            <a:r>
              <a:rPr lang="en-US" sz="1800" dirty="0" smtClean="0"/>
              <a:t>QE staff need to thoroughly review this page to ensure that all of the pregnant woman’s data is correct.  If an error is found, click the Edit button for the appropriate page to enter the correct information.  </a:t>
            </a:r>
            <a:endParaRPr lang="en-US" sz="1800" dirty="0">
              <a:solidFill>
                <a:srgbClr val="FF0000"/>
              </a:solidFill>
            </a:endParaRPr>
          </a:p>
          <a:p>
            <a:pPr marL="0" indent="0">
              <a:buNone/>
            </a:pPr>
            <a:r>
              <a:rPr lang="en-US" sz="1800" dirty="0" smtClean="0"/>
              <a:t>Once all the information is correct, click the Calculate button to determine if the pregnant woman qualifies for PE PW.  </a:t>
            </a:r>
          </a:p>
        </p:txBody>
      </p:sp>
    </p:spTree>
    <p:extLst>
      <p:ext uri="{BB962C8B-B14F-4D97-AF65-F5344CB8AC3E}">
        <p14:creationId xmlns:p14="http://schemas.microsoft.com/office/powerpoint/2010/main" val="41866822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524000" y="609600"/>
            <a:ext cx="7315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Summary &gt; Primary Applicant Information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42</a:t>
            </a:fld>
            <a:endParaRPr lang="en-US"/>
          </a:p>
        </p:txBody>
      </p:sp>
      <p:sp>
        <p:nvSpPr>
          <p:cNvPr id="6" name="Content Placeholder 7"/>
          <p:cNvSpPr txBox="1">
            <a:spLocks/>
          </p:cNvSpPr>
          <p:nvPr/>
        </p:nvSpPr>
        <p:spPr>
          <a:xfrm>
            <a:off x="304801" y="1219200"/>
            <a:ext cx="7997282" cy="947468"/>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Primary Applicant Information is the first part of the Summary page.  Use the Edit button to correct or add information to the Primary Applicant. </a:t>
            </a:r>
            <a:endParaRPr lang="en-US" sz="1800" dirty="0"/>
          </a:p>
        </p:txBody>
      </p:sp>
      <p:grpSp>
        <p:nvGrpSpPr>
          <p:cNvPr id="7" name="Group 6"/>
          <p:cNvGrpSpPr/>
          <p:nvPr/>
        </p:nvGrpSpPr>
        <p:grpSpPr>
          <a:xfrm>
            <a:off x="923026" y="2286000"/>
            <a:ext cx="6309360" cy="3930339"/>
            <a:chOff x="923026" y="2286000"/>
            <a:chExt cx="6309360" cy="3930339"/>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026" y="2286000"/>
              <a:ext cx="6309360" cy="39303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6400800" y="5791200"/>
              <a:ext cx="831586" cy="4251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16955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2390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Summary &gt; Pregnant Woman Information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43</a:t>
            </a:fld>
            <a:endParaRPr lang="en-US"/>
          </a:p>
        </p:txBody>
      </p:sp>
      <p:sp>
        <p:nvSpPr>
          <p:cNvPr id="6" name="Content Placeholder 7"/>
          <p:cNvSpPr txBox="1">
            <a:spLocks/>
          </p:cNvSpPr>
          <p:nvPr/>
        </p:nvSpPr>
        <p:spPr>
          <a:xfrm>
            <a:off x="217097" y="1371600"/>
            <a:ext cx="1496683" cy="4419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Pregnant Woman Information is the next section displayed. Use the Edit button to correct or add information to the Primary Applicant. </a:t>
            </a:r>
            <a:endParaRPr lang="en-US" sz="1800" dirty="0"/>
          </a:p>
        </p:txBody>
      </p:sp>
      <p:grpSp>
        <p:nvGrpSpPr>
          <p:cNvPr id="2" name="Group 1"/>
          <p:cNvGrpSpPr/>
          <p:nvPr/>
        </p:nvGrpSpPr>
        <p:grpSpPr>
          <a:xfrm>
            <a:off x="1915064" y="1295400"/>
            <a:ext cx="6766560" cy="4371330"/>
            <a:chOff x="1915064" y="1295400"/>
            <a:chExt cx="6766560" cy="437133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64" y="1295400"/>
              <a:ext cx="6766560" cy="43713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7772400" y="5241591"/>
              <a:ext cx="831586" cy="4251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55540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447800" y="609600"/>
            <a:ext cx="76200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Summary &gt; Pregnant Woman Info Continued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44</a:t>
            </a:fld>
            <a:endParaRPr lang="en-US"/>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03253"/>
            <a:ext cx="6675120" cy="3953972"/>
          </a:xfrm>
          <a:prstGeom prst="rect">
            <a:avLst/>
          </a:prstGeom>
          <a:noFill/>
          <a:ln w="9525">
            <a:solidFill>
              <a:srgbClr val="002569"/>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7"/>
          <p:cNvSpPr txBox="1">
            <a:spLocks/>
          </p:cNvSpPr>
          <p:nvPr/>
        </p:nvSpPr>
        <p:spPr>
          <a:xfrm>
            <a:off x="213360" y="1066800"/>
            <a:ext cx="8534399" cy="1101306"/>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last section of the Summary Page is Pregnant Woman Information Continued. Once again, the Edit button can be used to change or update any of the Pregnant Woman’s information.  If everything on the Summary page  is correct, click the Calculate button.  </a:t>
            </a:r>
          </a:p>
        </p:txBody>
      </p:sp>
      <p:sp>
        <p:nvSpPr>
          <p:cNvPr id="2" name="Rounded Rectangle 1"/>
          <p:cNvSpPr/>
          <p:nvPr/>
        </p:nvSpPr>
        <p:spPr>
          <a:xfrm>
            <a:off x="6858000" y="5791200"/>
            <a:ext cx="96012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9382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Results Page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45</a:t>
            </a:fld>
            <a:endParaRPr lang="en-US"/>
          </a:p>
        </p:txBody>
      </p:sp>
      <p:sp>
        <p:nvSpPr>
          <p:cNvPr id="6" name="Content Placeholder 7"/>
          <p:cNvSpPr txBox="1">
            <a:spLocks/>
          </p:cNvSpPr>
          <p:nvPr/>
        </p:nvSpPr>
        <p:spPr>
          <a:xfrm>
            <a:off x="557638" y="1524000"/>
            <a:ext cx="7540083" cy="1752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Results page is displayed.  On this page the: </a:t>
            </a:r>
          </a:p>
          <a:p>
            <a:r>
              <a:rPr lang="en-US" sz="1800" dirty="0" smtClean="0"/>
              <a:t>Results column indicates if the pregnant woman was approved or denied for PE PW coverage.</a:t>
            </a:r>
          </a:p>
          <a:p>
            <a:r>
              <a:rPr lang="en-US" sz="1800" dirty="0" smtClean="0"/>
              <a:t>Reason/Type column indicates the pregnant woman’s coverage type or the reason she was denied.</a:t>
            </a:r>
          </a:p>
        </p:txBody>
      </p:sp>
      <p:grpSp>
        <p:nvGrpSpPr>
          <p:cNvPr id="9" name="Group 8"/>
          <p:cNvGrpSpPr/>
          <p:nvPr/>
        </p:nvGrpSpPr>
        <p:grpSpPr>
          <a:xfrm>
            <a:off x="685800" y="3733799"/>
            <a:ext cx="7551737" cy="2314575"/>
            <a:chOff x="685800" y="3733799"/>
            <a:chExt cx="7551737" cy="2314575"/>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733799"/>
              <a:ext cx="7551737" cy="2314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3733800" y="4572000"/>
              <a:ext cx="10668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638800" y="4600755"/>
              <a:ext cx="19050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71717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Results Page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46</a:t>
            </a:fld>
            <a:endParaRPr lang="en-US"/>
          </a:p>
        </p:txBody>
      </p:sp>
      <p:sp>
        <p:nvSpPr>
          <p:cNvPr id="6" name="Content Placeholder 7"/>
          <p:cNvSpPr txBox="1">
            <a:spLocks/>
          </p:cNvSpPr>
          <p:nvPr/>
        </p:nvSpPr>
        <p:spPr>
          <a:xfrm>
            <a:off x="832524" y="1524000"/>
            <a:ext cx="7540083" cy="1717375"/>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At </a:t>
            </a:r>
            <a:r>
              <a:rPr lang="en-US" sz="1800" dirty="0"/>
              <a:t>this point, you can choose to click one of the following buttons: </a:t>
            </a:r>
          </a:p>
          <a:p>
            <a:r>
              <a:rPr lang="en-US" sz="1800" dirty="0"/>
              <a:t>Accept Results as the PE Tool data and determination are correct</a:t>
            </a:r>
          </a:p>
          <a:p>
            <a:r>
              <a:rPr lang="en-US" sz="1800" dirty="0"/>
              <a:t>Back button to return to the Summary page</a:t>
            </a:r>
          </a:p>
          <a:p>
            <a:pPr lvl="1"/>
            <a:r>
              <a:rPr lang="en-US" sz="1800" dirty="0"/>
              <a:t>Review the data to ensure it’s correct</a:t>
            </a:r>
          </a:p>
          <a:p>
            <a:pPr lvl="1"/>
            <a:r>
              <a:rPr lang="en-US" sz="1800" dirty="0"/>
              <a:t>Edit the appropriate page if needed</a:t>
            </a:r>
          </a:p>
          <a:p>
            <a:pPr marL="0" indent="0">
              <a:buNone/>
            </a:pPr>
            <a:endParaRPr lang="en-US" sz="2000" dirty="0">
              <a:solidFill>
                <a:srgbClr val="FF0000"/>
              </a:solidFill>
            </a:endParaRPr>
          </a:p>
          <a:p>
            <a:pPr marL="0" indent="0">
              <a:buNone/>
            </a:pPr>
            <a:endParaRPr lang="en-US" sz="2000" dirty="0" smtClean="0">
              <a:solidFill>
                <a:srgbClr val="FF0000"/>
              </a:solidFill>
            </a:endParaRPr>
          </a:p>
        </p:txBody>
      </p:sp>
      <p:grpSp>
        <p:nvGrpSpPr>
          <p:cNvPr id="7" name="Group 6"/>
          <p:cNvGrpSpPr/>
          <p:nvPr/>
        </p:nvGrpSpPr>
        <p:grpSpPr>
          <a:xfrm>
            <a:off x="820870" y="3733800"/>
            <a:ext cx="7551737" cy="2314575"/>
            <a:chOff x="820870" y="3733800"/>
            <a:chExt cx="7551737" cy="2314575"/>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70" y="3733800"/>
              <a:ext cx="7551737" cy="2314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6400800" y="5562600"/>
              <a:ext cx="685800" cy="4857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134045" y="5638801"/>
              <a:ext cx="1019355" cy="3220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58586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Confirmation Page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47</a:t>
            </a:fld>
            <a:endParaRPr lang="en-US"/>
          </a:p>
        </p:txBody>
      </p:sp>
      <p:sp>
        <p:nvSpPr>
          <p:cNvPr id="6" name="Content Placeholder 7"/>
          <p:cNvSpPr txBox="1">
            <a:spLocks/>
          </p:cNvSpPr>
          <p:nvPr/>
        </p:nvSpPr>
        <p:spPr>
          <a:xfrm>
            <a:off x="304800" y="1143000"/>
            <a:ext cx="8381999" cy="1447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Confirmation Page displays after the results of the PE Tool have been accepted. An important field on this page is the confirmation number.  This number will be displayed on all PE forms as well as the accompanying KanCare application when it’s filed through the MCSSP. Take note of this number as it will be needed for the notice.  </a:t>
            </a:r>
            <a:endParaRPr lang="en-US" sz="1800" dirty="0" smtClean="0">
              <a:solidFill>
                <a:srgbClr val="FF0000"/>
              </a:solidFill>
            </a:endParaRPr>
          </a:p>
        </p:txBody>
      </p:sp>
      <p:grpSp>
        <p:nvGrpSpPr>
          <p:cNvPr id="7" name="Group 6"/>
          <p:cNvGrpSpPr/>
          <p:nvPr/>
        </p:nvGrpSpPr>
        <p:grpSpPr>
          <a:xfrm>
            <a:off x="778714" y="2743200"/>
            <a:ext cx="7599363" cy="3371850"/>
            <a:chOff x="778714" y="2743200"/>
            <a:chExt cx="7599363" cy="337185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714" y="2743200"/>
              <a:ext cx="7599363" cy="3371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2769079" y="3581400"/>
              <a:ext cx="583721"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88107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Confirmation Page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48</a:t>
            </a:fld>
            <a:endParaRPr lang="en-US"/>
          </a:p>
        </p:txBody>
      </p:sp>
      <p:sp>
        <p:nvSpPr>
          <p:cNvPr id="6" name="Content Placeholder 7"/>
          <p:cNvSpPr txBox="1">
            <a:spLocks/>
          </p:cNvSpPr>
          <p:nvPr/>
        </p:nvSpPr>
        <p:spPr>
          <a:xfrm>
            <a:off x="457200" y="1143000"/>
            <a:ext cx="8077200" cy="990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In addition to the pregnant woman’s name, result, and reason/type the Confirmation page allows staff to print the following:</a:t>
            </a:r>
          </a:p>
          <a:p>
            <a:pPr marL="0" indent="0">
              <a:buNone/>
            </a:pPr>
            <a:endParaRPr lang="en-US" sz="2000" dirty="0" smtClean="0">
              <a:solidFill>
                <a:srgbClr val="FF0000"/>
              </a:solidFill>
            </a:endParaRPr>
          </a:p>
        </p:txBody>
      </p:sp>
      <p:graphicFrame>
        <p:nvGraphicFramePr>
          <p:cNvPr id="2" name="Diagram 1"/>
          <p:cNvGraphicFramePr/>
          <p:nvPr>
            <p:extLst>
              <p:ext uri="{D42A27DB-BD31-4B8C-83A1-F6EECF244321}">
                <p14:modId xmlns:p14="http://schemas.microsoft.com/office/powerpoint/2010/main" val="2296829127"/>
              </p:ext>
            </p:extLst>
          </p:nvPr>
        </p:nvGraphicFramePr>
        <p:xfrm>
          <a:off x="1600200" y="1905000"/>
          <a:ext cx="52578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7"/>
          <p:cNvSpPr txBox="1">
            <a:spLocks/>
          </p:cNvSpPr>
          <p:nvPr/>
        </p:nvSpPr>
        <p:spPr>
          <a:xfrm>
            <a:off x="381000" y="4648200"/>
            <a:ext cx="8077200" cy="1447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notice created from the PE Tool will </a:t>
            </a:r>
            <a:r>
              <a:rPr lang="en-US" sz="1800" i="1" dirty="0" smtClean="0"/>
              <a:t>not</a:t>
            </a:r>
            <a:r>
              <a:rPr lang="en-US" sz="1800" dirty="0" smtClean="0"/>
              <a:t> be used for the PE PW program. Policy has created a special electronic template that must be used when determining PE PW.   </a:t>
            </a:r>
            <a:r>
              <a:rPr lang="en-US" sz="1800" b="1" i="1" dirty="0" smtClean="0"/>
              <a:t>It is essential that QE staff use the template provided so the pregnant woman and providers receive the correct information regarding her benefits. </a:t>
            </a:r>
          </a:p>
          <a:p>
            <a:pPr marL="0" indent="0">
              <a:buNone/>
            </a:pPr>
            <a:endParaRPr lang="en-US" sz="2000" dirty="0" smtClean="0">
              <a:solidFill>
                <a:srgbClr val="FF0000"/>
              </a:solidFill>
            </a:endParaRPr>
          </a:p>
        </p:txBody>
      </p:sp>
    </p:spTree>
    <p:extLst>
      <p:ext uri="{BB962C8B-B14F-4D97-AF65-F5344CB8AC3E}">
        <p14:creationId xmlns:p14="http://schemas.microsoft.com/office/powerpoint/2010/main" val="9577358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Confirmation Page &gt; Notices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49</a:t>
            </a:fld>
            <a:endParaRPr lang="en-US"/>
          </a:p>
        </p:txBody>
      </p:sp>
      <p:sp>
        <p:nvSpPr>
          <p:cNvPr id="6" name="Content Placeholder 7"/>
          <p:cNvSpPr txBox="1">
            <a:spLocks/>
          </p:cNvSpPr>
          <p:nvPr/>
        </p:nvSpPr>
        <p:spPr>
          <a:xfrm>
            <a:off x="152400" y="1295400"/>
            <a:ext cx="8763000" cy="685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instructions for the PE PW notice are provided below.  The Confirmation Number from the PE Tool is entered on the second page of the notice. </a:t>
            </a:r>
          </a:p>
          <a:p>
            <a:pPr marL="0" indent="0">
              <a:buNone/>
            </a:pPr>
            <a:endParaRPr lang="en-US" sz="2000" dirty="0" smtClean="0">
              <a:solidFill>
                <a:srgbClr val="FF0000"/>
              </a:solidFill>
            </a:endParaRPr>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60" r="1729"/>
          <a:stretch/>
        </p:blipFill>
        <p:spPr bwMode="auto">
          <a:xfrm>
            <a:off x="4519522" y="2286000"/>
            <a:ext cx="3794102" cy="3931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48" y="2286000"/>
            <a:ext cx="3775341" cy="3931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8958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Overview &gt; PE Defined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5</a:t>
            </a:fld>
            <a:endParaRPr lang="en-US"/>
          </a:p>
        </p:txBody>
      </p:sp>
      <p:sp>
        <p:nvSpPr>
          <p:cNvPr id="6" name="Content Placeholder 7"/>
          <p:cNvSpPr txBox="1">
            <a:spLocks/>
          </p:cNvSpPr>
          <p:nvPr/>
        </p:nvSpPr>
        <p:spPr>
          <a:xfrm>
            <a:off x="838200" y="1905000"/>
            <a:ext cx="7086600" cy="2895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In addition to completing the PE determination, QE staff work with consumers to complete the KanCare application and obtain the verifications needed to determine eligibility.  </a:t>
            </a:r>
          </a:p>
          <a:p>
            <a:pPr marL="0" indent="0">
              <a:buNone/>
            </a:pPr>
            <a:endParaRPr lang="en-US" sz="1800" dirty="0"/>
          </a:p>
          <a:p>
            <a:pPr marL="0" indent="0">
              <a:buNone/>
            </a:pPr>
            <a:r>
              <a:rPr lang="en-US" sz="1800" dirty="0" smtClean="0"/>
              <a:t>The work of Qualified Entity staff is essential in meeting the goals of the PE program. </a:t>
            </a:r>
            <a:endParaRPr lang="en-US" sz="1800" dirty="0"/>
          </a:p>
        </p:txBody>
      </p:sp>
    </p:spTree>
    <p:extLst>
      <p:ext uri="{BB962C8B-B14F-4D97-AF65-F5344CB8AC3E}">
        <p14:creationId xmlns:p14="http://schemas.microsoft.com/office/powerpoint/2010/main" val="2005051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Confirmation Page &gt; Notices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50</a:t>
            </a:fld>
            <a:endParaRPr lang="en-US"/>
          </a:p>
        </p:txBody>
      </p:sp>
      <p:sp>
        <p:nvSpPr>
          <p:cNvPr id="6" name="Content Placeholder 7"/>
          <p:cNvSpPr txBox="1">
            <a:spLocks/>
          </p:cNvSpPr>
          <p:nvPr/>
        </p:nvSpPr>
        <p:spPr>
          <a:xfrm>
            <a:off x="152400" y="1066800"/>
            <a:ext cx="8763000" cy="1143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Here is a blank PE PW notice template.  Remember that when a PE PW Tool is completed, the consumer should always be given a copy of the approval or denial notice. In addition, a copy of the PE PW notice must be faxed to the KanCare Clearinghouse. </a:t>
            </a:r>
            <a:endParaRPr lang="en-US" sz="1800" dirty="0">
              <a:solidFill>
                <a:srgbClr val="FF0000"/>
              </a:solidFill>
            </a:endParaRPr>
          </a:p>
          <a:p>
            <a:pPr marL="0" indent="0">
              <a:buNone/>
            </a:pPr>
            <a:endParaRPr lang="en-US" sz="2000" dirty="0" smtClean="0"/>
          </a:p>
          <a:p>
            <a:pPr marL="0" indent="0">
              <a:buNone/>
            </a:pPr>
            <a:endParaRPr lang="en-US" sz="2000" dirty="0" smtClean="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86000"/>
            <a:ext cx="3063417" cy="3840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286000"/>
            <a:ext cx="3040593" cy="3840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605801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Confirmation Page &gt; Release Form</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51</a:t>
            </a:fld>
            <a:endParaRPr lang="en-US"/>
          </a:p>
        </p:txBody>
      </p:sp>
      <p:sp>
        <p:nvSpPr>
          <p:cNvPr id="6" name="Content Placeholder 7"/>
          <p:cNvSpPr txBox="1">
            <a:spLocks/>
          </p:cNvSpPr>
          <p:nvPr/>
        </p:nvSpPr>
        <p:spPr>
          <a:xfrm>
            <a:off x="228600" y="1143000"/>
            <a:ext cx="8305799" cy="990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Continue to use the Release Form in the PE Tool when a consumer wants QE Staff to communicate with the KanCare Clearinghouse about her application.  This too must be faxed to the KanCare Clearinghouse.      </a:t>
            </a:r>
            <a:endParaRPr lang="en-US" sz="1800" dirty="0" smtClean="0">
              <a:solidFill>
                <a:srgbClr val="FF0000"/>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09800"/>
            <a:ext cx="3037929" cy="3931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47" t="396" r="3284"/>
          <a:stretch/>
        </p:blipFill>
        <p:spPr bwMode="auto">
          <a:xfrm>
            <a:off x="4615131" y="2239992"/>
            <a:ext cx="3040026" cy="3931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21031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&gt; Confirmation Page &gt; Navigation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52</a:t>
            </a:fld>
            <a:endParaRPr lang="en-US"/>
          </a:p>
        </p:txBody>
      </p:sp>
      <p:sp>
        <p:nvSpPr>
          <p:cNvPr id="6" name="Content Placeholder 7"/>
          <p:cNvSpPr txBox="1">
            <a:spLocks/>
          </p:cNvSpPr>
          <p:nvPr/>
        </p:nvSpPr>
        <p:spPr>
          <a:xfrm>
            <a:off x="520351" y="1219200"/>
            <a:ext cx="7540083" cy="2057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Once the PE PW determination process is complete, staff may choose to complete a:</a:t>
            </a:r>
          </a:p>
          <a:p>
            <a:r>
              <a:rPr lang="en-US" sz="1800" dirty="0" smtClean="0"/>
              <a:t>PE Tool for Children</a:t>
            </a:r>
          </a:p>
          <a:p>
            <a:r>
              <a:rPr lang="en-US" sz="1800" dirty="0" smtClean="0"/>
              <a:t>KanCare Application for the Pregnant Woman and/or the Household</a:t>
            </a:r>
          </a:p>
          <a:p>
            <a:pPr marL="0" indent="0">
              <a:buNone/>
            </a:pPr>
            <a:r>
              <a:rPr lang="en-US" sz="1800" dirty="0" smtClean="0"/>
              <a:t>Remember that information from the PE PW Tool will auto-populate to the PE CH Tool as well as the Self-Service Portal KanCare application </a:t>
            </a:r>
          </a:p>
        </p:txBody>
      </p:sp>
      <p:grpSp>
        <p:nvGrpSpPr>
          <p:cNvPr id="2" name="Group 1"/>
          <p:cNvGrpSpPr/>
          <p:nvPr/>
        </p:nvGrpSpPr>
        <p:grpSpPr>
          <a:xfrm>
            <a:off x="1284280" y="3429000"/>
            <a:ext cx="6035040" cy="2677759"/>
            <a:chOff x="1284280" y="3429000"/>
            <a:chExt cx="6035040" cy="2677759"/>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280" y="3429000"/>
              <a:ext cx="6035040" cy="26777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5029200" y="5583422"/>
              <a:ext cx="1676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116347" y="5561162"/>
              <a:ext cx="1676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52642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tx1"/>
                </a:solidFill>
              </a:rPr>
              <a:t>Lesson 3: PE PW &gt; Confirmation Page &gt; Navigation</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908B7E1D-52E2-4F04-9DFE-B1650792F521}" type="slidenum">
              <a:rPr lang="en-US" smtClean="0"/>
              <a:pPr/>
              <a:t>53</a:t>
            </a:fld>
            <a:endParaRPr lang="en-US"/>
          </a:p>
        </p:txBody>
      </p:sp>
      <p:sp>
        <p:nvSpPr>
          <p:cNvPr id="6" name="Content Placeholder 7"/>
          <p:cNvSpPr txBox="1">
            <a:spLocks/>
          </p:cNvSpPr>
          <p:nvPr/>
        </p:nvSpPr>
        <p:spPr>
          <a:xfrm>
            <a:off x="609600" y="1542331"/>
            <a:ext cx="7540083" cy="718149"/>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You can also click the KanCare logo in the left-hand corner of the page.  This will return the user to the Overview page.  </a:t>
            </a:r>
            <a:endParaRPr lang="en-US" sz="1800" dirty="0" smtClean="0">
              <a:solidFill>
                <a:srgbClr val="FF0000"/>
              </a:solidFill>
            </a:endParaRPr>
          </a:p>
        </p:txBody>
      </p:sp>
      <p:grpSp>
        <p:nvGrpSpPr>
          <p:cNvPr id="7" name="Group 6"/>
          <p:cNvGrpSpPr/>
          <p:nvPr/>
        </p:nvGrpSpPr>
        <p:grpSpPr>
          <a:xfrm>
            <a:off x="772960" y="2672032"/>
            <a:ext cx="7599363" cy="3371850"/>
            <a:chOff x="772960" y="2672032"/>
            <a:chExt cx="7599363" cy="337185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60" y="2672032"/>
              <a:ext cx="7599363" cy="3371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2116347" y="5561162"/>
              <a:ext cx="1676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630173" y="5529173"/>
              <a:ext cx="19050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89341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Summary </a:t>
            </a:r>
            <a:endParaRPr lang="en-US" sz="1600" dirty="0"/>
          </a:p>
        </p:txBody>
      </p:sp>
      <p:sp>
        <p:nvSpPr>
          <p:cNvPr id="3" name="Content Placeholder 2"/>
          <p:cNvSpPr>
            <a:spLocks noGrp="1"/>
          </p:cNvSpPr>
          <p:nvPr>
            <p:ph idx="1"/>
          </p:nvPr>
        </p:nvSpPr>
        <p:spPr>
          <a:xfrm>
            <a:off x="533400" y="1752600"/>
            <a:ext cx="5334000" cy="3657600"/>
          </a:xfrm>
        </p:spPr>
        <p:txBody>
          <a:bodyPr>
            <a:noAutofit/>
          </a:bodyPr>
          <a:lstStyle/>
          <a:p>
            <a:pPr marL="0" indent="0">
              <a:buNone/>
            </a:pPr>
            <a:r>
              <a:rPr lang="en-US" sz="1800" dirty="0" smtClean="0"/>
              <a:t>Lesson 3 is now complete.  In this lesson, information regarding the PE PW Tool was reviewed, including the: </a:t>
            </a:r>
          </a:p>
          <a:p>
            <a:pPr marL="0" indent="0">
              <a:buNone/>
            </a:pPr>
            <a:endParaRPr lang="en-US" sz="1800" dirty="0" smtClean="0"/>
          </a:p>
          <a:p>
            <a:pPr lvl="1">
              <a:buFont typeface="Arial" pitchFamily="34" charset="0"/>
              <a:buChar char="•"/>
            </a:pPr>
            <a:r>
              <a:rPr lang="en-US" sz="1800" dirty="0" smtClean="0"/>
              <a:t>Tool Page Flow </a:t>
            </a:r>
          </a:p>
          <a:p>
            <a:pPr lvl="1">
              <a:buFont typeface="Arial" pitchFamily="34" charset="0"/>
              <a:buChar char="•"/>
            </a:pPr>
            <a:r>
              <a:rPr lang="en-US" sz="1800" dirty="0" smtClean="0"/>
              <a:t>Tool Pages</a:t>
            </a:r>
          </a:p>
          <a:p>
            <a:pPr lvl="1">
              <a:buFont typeface="Arial" pitchFamily="34" charset="0"/>
              <a:buChar char="•"/>
            </a:pPr>
            <a:r>
              <a:rPr lang="en-US" sz="1800" dirty="0" smtClean="0"/>
              <a:t>Page Requirements</a:t>
            </a:r>
          </a:p>
          <a:p>
            <a:pPr lvl="1">
              <a:buFont typeface="Arial" pitchFamily="34" charset="0"/>
              <a:buChar char="•"/>
            </a:pPr>
            <a:r>
              <a:rPr lang="en-US" sz="1800" dirty="0" smtClean="0"/>
              <a:t>Navigation from the Tool</a:t>
            </a:r>
          </a:p>
          <a:p>
            <a:pPr lvl="1">
              <a:buFont typeface="Arial" pitchFamily="34" charset="0"/>
              <a:buChar char="•"/>
            </a:pPr>
            <a:endParaRPr lang="en-US" sz="1800" dirty="0" smtClean="0"/>
          </a:p>
          <a:p>
            <a:pPr marL="0" indent="0">
              <a:buNone/>
            </a:pPr>
            <a:r>
              <a:rPr lang="en-US" sz="1800" dirty="0" smtClean="0"/>
              <a:t>The PE CH Tool will be discussed next.  </a:t>
            </a:r>
          </a:p>
        </p:txBody>
      </p:sp>
      <p:sp>
        <p:nvSpPr>
          <p:cNvPr id="4" name="Slide Number Placeholder 3"/>
          <p:cNvSpPr>
            <a:spLocks noGrp="1"/>
          </p:cNvSpPr>
          <p:nvPr>
            <p:ph type="sldNum" sz="quarter" idx="12"/>
          </p:nvPr>
        </p:nvSpPr>
        <p:spPr/>
        <p:txBody>
          <a:bodyPr/>
          <a:lstStyle/>
          <a:p>
            <a:fld id="{908B7E1D-52E2-4F04-9DFE-B1650792F521}" type="slidenum">
              <a:rPr lang="en-US" smtClean="0"/>
              <a:pPr/>
              <a:t>54</a:t>
            </a:fld>
            <a:endParaRPr lang="en-US"/>
          </a:p>
        </p:txBody>
      </p:sp>
    </p:spTree>
    <p:extLst>
      <p:ext uri="{BB962C8B-B14F-4D97-AF65-F5344CB8AC3E}">
        <p14:creationId xmlns:p14="http://schemas.microsoft.com/office/powerpoint/2010/main" val="3615425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Tool ILT: PW and CH</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762000" y="1752600"/>
            <a:ext cx="6705600" cy="3429001"/>
          </a:xfrm>
        </p:spPr>
        <p:txBody>
          <a:bodyPr>
            <a:normAutofit/>
          </a:bodyPr>
          <a:lstStyle/>
          <a:p>
            <a:r>
              <a:rPr lang="en-US" sz="2400" dirty="0" smtClean="0"/>
              <a:t>Lesson 1: Overview</a:t>
            </a:r>
          </a:p>
          <a:p>
            <a:r>
              <a:rPr lang="en-US" sz="2400" dirty="0" smtClean="0"/>
              <a:t>Lesson 2:  PE Tool Basics</a:t>
            </a:r>
          </a:p>
          <a:p>
            <a:r>
              <a:rPr lang="en-US" sz="2400" dirty="0" smtClean="0"/>
              <a:t>Lesson 3:  PE PW</a:t>
            </a:r>
          </a:p>
          <a:p>
            <a:r>
              <a:rPr lang="en-US" sz="2400" b="1" dirty="0" smtClean="0"/>
              <a:t>Lesson 4:  PE CH</a:t>
            </a:r>
          </a:p>
          <a:p>
            <a:r>
              <a:rPr lang="en-US" sz="2400" dirty="0" smtClean="0"/>
              <a:t>Lesson 5:  MCSSP</a:t>
            </a:r>
          </a:p>
          <a:p>
            <a:r>
              <a:rPr lang="en-US" sz="2400" dirty="0" smtClean="0"/>
              <a:t>Lesson 6:  Administrative Features</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55</a:t>
            </a:fld>
            <a:endParaRPr lang="en-US" dirty="0"/>
          </a:p>
        </p:txBody>
      </p:sp>
    </p:spTree>
    <p:extLst>
      <p:ext uri="{BB962C8B-B14F-4D97-AF65-F5344CB8AC3E}">
        <p14:creationId xmlns:p14="http://schemas.microsoft.com/office/powerpoint/2010/main" val="13380202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 &gt; How To Get There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56</a:t>
            </a:fld>
            <a:endParaRPr lang="en-US"/>
          </a:p>
        </p:txBody>
      </p:sp>
      <p:sp>
        <p:nvSpPr>
          <p:cNvPr id="6" name="Content Placeholder 7"/>
          <p:cNvSpPr txBox="1">
            <a:spLocks/>
          </p:cNvSpPr>
          <p:nvPr/>
        </p:nvSpPr>
        <p:spPr>
          <a:xfrm>
            <a:off x="685800" y="1905000"/>
            <a:ext cx="7540083" cy="2057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There are several ways to navigate to the PE for Children Tool.  Pages that lead to the PE CH Tool are:</a:t>
            </a:r>
          </a:p>
          <a:p>
            <a:r>
              <a:rPr lang="en-US" sz="1800" dirty="0" smtClean="0"/>
              <a:t>Primary Applicant</a:t>
            </a:r>
          </a:p>
          <a:p>
            <a:r>
              <a:rPr lang="en-US" sz="1800" dirty="0" smtClean="0"/>
              <a:t>PE PW Confirmation </a:t>
            </a:r>
          </a:p>
          <a:p>
            <a:r>
              <a:rPr lang="en-US" sz="1800" dirty="0" smtClean="0"/>
              <a:t>PE Adult Confirmation (only for QE Hospital Staff who have taken the necessary training)</a:t>
            </a:r>
          </a:p>
          <a:p>
            <a:pPr marL="0" indent="0">
              <a:buNone/>
            </a:pPr>
            <a:endParaRPr lang="en-US" sz="2000" dirty="0">
              <a:solidFill>
                <a:srgbClr val="FF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197152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 &gt; PE PW Tool Screen Flow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57</a:t>
            </a:fld>
            <a:endParaRPr lang="en-US"/>
          </a:p>
        </p:txBody>
      </p:sp>
      <p:sp>
        <p:nvSpPr>
          <p:cNvPr id="6" name="Content Placeholder 7"/>
          <p:cNvSpPr txBox="1">
            <a:spLocks/>
          </p:cNvSpPr>
          <p:nvPr/>
        </p:nvSpPr>
        <p:spPr>
          <a:xfrm>
            <a:off x="580640" y="1143000"/>
            <a:ext cx="7540083" cy="7239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Below is the screen flow of the PE CH Tool.   In this example the PE CH Tool originates from the Primary Applicant page.  </a:t>
            </a:r>
          </a:p>
          <a:p>
            <a:pPr marL="0" indent="0">
              <a:buNone/>
            </a:pPr>
            <a:endParaRPr lang="en-US" sz="2000" dirty="0">
              <a:solidFill>
                <a:srgbClr val="FF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534357370"/>
              </p:ext>
            </p:extLst>
          </p:nvPr>
        </p:nvGraphicFramePr>
        <p:xfrm>
          <a:off x="914400" y="2057400"/>
          <a:ext cx="6638925" cy="3933825"/>
        </p:xfrm>
        <a:graphic>
          <a:graphicData uri="http://schemas.openxmlformats.org/presentationml/2006/ole">
            <mc:AlternateContent xmlns:mc="http://schemas.openxmlformats.org/markup-compatibility/2006">
              <mc:Choice xmlns:v="urn:schemas-microsoft-com:vml" Requires="v">
                <p:oleObj spid="_x0000_s3273" r:id="rId5" imgW="6637074" imgH="4221552" progId="Visio.Drawing.11">
                  <p:embed/>
                </p:oleObj>
              </mc:Choice>
              <mc:Fallback>
                <p:oleObj r:id="rId5" imgW="6637074" imgH="4221552"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057400"/>
                        <a:ext cx="6638925" cy="3933825"/>
                      </a:xfrm>
                      <a:prstGeom prst="rect">
                        <a:avLst/>
                      </a:prstGeom>
                      <a:noFill/>
                    </p:spPr>
                  </p:pic>
                </p:oleObj>
              </mc:Fallback>
            </mc:AlternateContent>
          </a:graphicData>
        </a:graphic>
      </p:graphicFrame>
    </p:spTree>
    <p:extLst>
      <p:ext uri="{BB962C8B-B14F-4D97-AF65-F5344CB8AC3E}">
        <p14:creationId xmlns:p14="http://schemas.microsoft.com/office/powerpoint/2010/main" val="6135618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 &gt; Primary Applicant Information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58</a:t>
            </a:fld>
            <a:endParaRPr lang="en-US"/>
          </a:p>
        </p:txBody>
      </p:sp>
      <p:sp>
        <p:nvSpPr>
          <p:cNvPr id="8" name="Rounded Rectangle 7"/>
          <p:cNvSpPr/>
          <p:nvPr/>
        </p:nvSpPr>
        <p:spPr>
          <a:xfrm>
            <a:off x="6411439" y="3429000"/>
            <a:ext cx="1981200" cy="2612366"/>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following information is needed for the Primary Applicant Information: </a:t>
            </a:r>
          </a:p>
          <a:p>
            <a:pPr marL="171450" indent="-171450">
              <a:buFont typeface="Arial" panose="020B0604020202020204" pitchFamily="34" charset="0"/>
              <a:buChar char="•"/>
            </a:pPr>
            <a:r>
              <a:rPr lang="en-US" sz="1200" dirty="0" smtClean="0">
                <a:solidFill>
                  <a:schemeClr val="bg1"/>
                </a:solidFill>
              </a:rPr>
              <a:t>First and Last Name  </a:t>
            </a:r>
          </a:p>
          <a:p>
            <a:pPr marL="171450" indent="-171450">
              <a:buFont typeface="Arial" panose="020B0604020202020204" pitchFamily="34" charset="0"/>
              <a:buChar char="•"/>
            </a:pPr>
            <a:r>
              <a:rPr lang="en-US" sz="1200" dirty="0" smtClean="0">
                <a:solidFill>
                  <a:schemeClr val="bg1"/>
                </a:solidFill>
              </a:rPr>
              <a:t>Date of Birth</a:t>
            </a:r>
          </a:p>
          <a:p>
            <a:pPr marL="171450" indent="-171450">
              <a:buFont typeface="Arial" panose="020B0604020202020204" pitchFamily="34" charset="0"/>
              <a:buChar char="•"/>
            </a:pPr>
            <a:r>
              <a:rPr lang="en-US" sz="1200" dirty="0" smtClean="0">
                <a:solidFill>
                  <a:schemeClr val="bg1"/>
                </a:solidFill>
              </a:rPr>
              <a:t>Gender</a:t>
            </a:r>
          </a:p>
          <a:p>
            <a:pPr marL="171450" indent="-171450">
              <a:buFont typeface="Arial" panose="020B0604020202020204" pitchFamily="34" charset="0"/>
              <a:buChar char="•"/>
            </a:pPr>
            <a:r>
              <a:rPr lang="en-US" sz="1200" dirty="0" smtClean="0">
                <a:solidFill>
                  <a:schemeClr val="bg1"/>
                </a:solidFill>
              </a:rPr>
              <a:t>Address</a:t>
            </a:r>
          </a:p>
          <a:p>
            <a:pPr marL="171450" indent="-171450">
              <a:buFont typeface="Arial" panose="020B0604020202020204" pitchFamily="34" charset="0"/>
              <a:buChar char="•"/>
            </a:pPr>
            <a:r>
              <a:rPr lang="en-US" sz="1200" dirty="0" smtClean="0">
                <a:solidFill>
                  <a:schemeClr val="bg1"/>
                </a:solidFill>
              </a:rPr>
              <a:t>Applying for Self</a:t>
            </a:r>
          </a:p>
          <a:p>
            <a:pPr marL="171450" indent="-171450">
              <a:buFont typeface="Arial" panose="020B0604020202020204" pitchFamily="34" charset="0"/>
              <a:buChar char="•"/>
            </a:pPr>
            <a:endParaRPr lang="en-US" sz="1200" dirty="0">
              <a:solidFill>
                <a:schemeClr val="bg1"/>
              </a:solidFill>
            </a:endParaRPr>
          </a:p>
          <a:p>
            <a:r>
              <a:rPr lang="en-US" sz="1200" dirty="0" smtClean="0">
                <a:solidFill>
                  <a:schemeClr val="bg1"/>
                </a:solidFill>
              </a:rPr>
              <a:t>Providing a Social Security Number is optional. </a:t>
            </a:r>
            <a:endParaRPr lang="en-US" sz="1200" dirty="0">
              <a:solidFill>
                <a:schemeClr val="bg1"/>
              </a:solidFill>
            </a:endParaRPr>
          </a:p>
        </p:txBody>
      </p:sp>
      <p:grpSp>
        <p:nvGrpSpPr>
          <p:cNvPr id="6" name="Group 5"/>
          <p:cNvGrpSpPr/>
          <p:nvPr/>
        </p:nvGrpSpPr>
        <p:grpSpPr>
          <a:xfrm>
            <a:off x="152400" y="1913628"/>
            <a:ext cx="5974080" cy="4330784"/>
            <a:chOff x="152400" y="1913628"/>
            <a:chExt cx="5974080" cy="4330784"/>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 y="1913628"/>
              <a:ext cx="5852160" cy="43307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152400" y="2351417"/>
              <a:ext cx="1752600" cy="783566"/>
            </a:xfrm>
            <a:prstGeom prst="roundRect">
              <a:avLst/>
            </a:prstGeom>
            <a:solidFill>
              <a:srgbClr val="F1AD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QE Staff and QE auto-populate based on the user’s login information. </a:t>
              </a:r>
              <a:endParaRPr lang="en-US" sz="1200" dirty="0">
                <a:solidFill>
                  <a:schemeClr val="bg1"/>
                </a:solidFill>
              </a:endParaRPr>
            </a:p>
          </p:txBody>
        </p:sp>
        <p:sp>
          <p:nvSpPr>
            <p:cNvPr id="7" name="Rounded Rectangle 6"/>
            <p:cNvSpPr/>
            <p:nvPr/>
          </p:nvSpPr>
          <p:spPr>
            <a:xfrm>
              <a:off x="3116580" y="2677783"/>
              <a:ext cx="1706880" cy="457200"/>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Select the appropriate PE Determination Site. </a:t>
              </a:r>
              <a:endParaRPr lang="en-US" sz="1200" dirty="0">
                <a:solidFill>
                  <a:schemeClr val="bg1"/>
                </a:solidFill>
              </a:endParaRPr>
            </a:p>
          </p:txBody>
        </p:sp>
        <p:sp>
          <p:nvSpPr>
            <p:cNvPr id="9" name="Rounded Rectangle 8"/>
            <p:cNvSpPr/>
            <p:nvPr/>
          </p:nvSpPr>
          <p:spPr>
            <a:xfrm>
              <a:off x="3116580" y="3276600"/>
              <a:ext cx="2301240" cy="533400"/>
            </a:xfrm>
            <a:prstGeom prst="roundRect">
              <a:avLst/>
            </a:prstGeom>
            <a:solidFill>
              <a:srgbClr val="F1AD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Date of PE Application only populates after the Results have been accepted.   </a:t>
              </a:r>
              <a:endParaRPr lang="en-US" sz="1200" dirty="0">
                <a:solidFill>
                  <a:schemeClr val="bg1"/>
                </a:solidFill>
              </a:endParaRPr>
            </a:p>
          </p:txBody>
        </p:sp>
      </p:grpSp>
      <p:sp>
        <p:nvSpPr>
          <p:cNvPr id="10" name="Content Placeholder 7"/>
          <p:cNvSpPr txBox="1">
            <a:spLocks/>
          </p:cNvSpPr>
          <p:nvPr/>
        </p:nvSpPr>
        <p:spPr>
          <a:xfrm>
            <a:off x="393940" y="1066800"/>
            <a:ext cx="8229600" cy="685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As stated earlier, all PE Tools start with the Primary Applicant Information page.  </a:t>
            </a:r>
          </a:p>
          <a:p>
            <a:pPr marL="0" indent="0">
              <a:buNone/>
            </a:pPr>
            <a:endParaRPr lang="en-US" sz="2000" dirty="0">
              <a:solidFill>
                <a:srgbClr val="FF0000"/>
              </a:solidFill>
            </a:endParaRPr>
          </a:p>
        </p:txBody>
      </p:sp>
    </p:spTree>
    <p:extLst>
      <p:ext uri="{BB962C8B-B14F-4D97-AF65-F5344CB8AC3E}">
        <p14:creationId xmlns:p14="http://schemas.microsoft.com/office/powerpoint/2010/main" val="1724911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 &gt; Primary Applicant Information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59</a:t>
            </a:fld>
            <a:endParaRPr lang="en-US"/>
          </a:p>
        </p:txBody>
      </p:sp>
      <p:sp>
        <p:nvSpPr>
          <p:cNvPr id="6" name="Content Placeholder 7"/>
          <p:cNvSpPr txBox="1">
            <a:spLocks/>
          </p:cNvSpPr>
          <p:nvPr/>
        </p:nvSpPr>
        <p:spPr>
          <a:xfrm>
            <a:off x="381000" y="1447800"/>
            <a:ext cx="1981200" cy="4648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Once the Primary Applicant Information page has been completed, click the PE Children button.  </a:t>
            </a:r>
          </a:p>
          <a:p>
            <a:pPr marL="0" indent="0">
              <a:buNone/>
            </a:pPr>
            <a:endParaRPr lang="en-US" sz="1800" dirty="0"/>
          </a:p>
          <a:p>
            <a:pPr marL="0" indent="0">
              <a:buNone/>
            </a:pPr>
            <a:r>
              <a:rPr lang="en-US" sz="1800" dirty="0" smtClean="0"/>
              <a:t>Remember to start with the PE PW Tool when you both the pregnant woman and her children are applying for PE.  </a:t>
            </a:r>
            <a:endParaRPr lang="en-US" sz="1800" dirty="0">
              <a:solidFill>
                <a:srgbClr val="FF0000"/>
              </a:solidFill>
            </a:endParaRPr>
          </a:p>
        </p:txBody>
      </p:sp>
      <p:grpSp>
        <p:nvGrpSpPr>
          <p:cNvPr id="8" name="Group 7"/>
          <p:cNvGrpSpPr/>
          <p:nvPr/>
        </p:nvGrpSpPr>
        <p:grpSpPr>
          <a:xfrm>
            <a:off x="3429000" y="1295400"/>
            <a:ext cx="4675517" cy="4402467"/>
            <a:chOff x="3429000" y="1295400"/>
            <a:chExt cx="4675517" cy="4402467"/>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295" t="15508" r="16299"/>
            <a:stretch/>
          </p:blipFill>
          <p:spPr bwMode="auto">
            <a:xfrm>
              <a:off x="3429000" y="1295400"/>
              <a:ext cx="4675517" cy="44024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6705601" y="5181600"/>
              <a:ext cx="533400" cy="5162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6568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Overview &gt; PE History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a:t>
            </a:fld>
            <a:endParaRPr lang="en-US"/>
          </a:p>
        </p:txBody>
      </p:sp>
      <p:sp>
        <p:nvSpPr>
          <p:cNvPr id="6" name="Content Placeholder 7"/>
          <p:cNvSpPr txBox="1">
            <a:spLocks/>
          </p:cNvSpPr>
          <p:nvPr/>
        </p:nvSpPr>
        <p:spPr>
          <a:xfrm>
            <a:off x="615715" y="1600200"/>
            <a:ext cx="7613885" cy="2971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Prior to the KEES project, PE determinations were completed by using a paper Tool which was then faxed into the KanCare Clearinghouse.  </a:t>
            </a:r>
          </a:p>
          <a:p>
            <a:pPr marL="0" indent="0">
              <a:buNone/>
            </a:pPr>
            <a:endParaRPr lang="en-US" sz="1800" dirty="0"/>
          </a:p>
          <a:p>
            <a:pPr marL="0" indent="0">
              <a:buNone/>
            </a:pPr>
            <a:r>
              <a:rPr lang="en-US" sz="1800" dirty="0" smtClean="0"/>
              <a:t>This changed with the creation of a web-based Tool that was  implemented during Phase 1 of KEES (approximately June 2012).   The Phase 1 PE Tool completed determinations for the Presumptive Eligibility for Children (PE CH) program.  Populated notices and release forms were also part of the Phase 1 PE Tool. Throughout Phase 1, QE staff continued to fax notices and releases to the KanCare Clearinghouse.  </a:t>
            </a:r>
            <a:endParaRPr lang="en-US" sz="1800" dirty="0"/>
          </a:p>
        </p:txBody>
      </p:sp>
    </p:spTree>
    <p:extLst>
      <p:ext uri="{BB962C8B-B14F-4D97-AF65-F5344CB8AC3E}">
        <p14:creationId xmlns:p14="http://schemas.microsoft.com/office/powerpoint/2010/main" val="3788064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 &gt; Parent Guardian Information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60</a:t>
            </a:fld>
            <a:endParaRPr lang="en-US"/>
          </a:p>
        </p:txBody>
      </p:sp>
      <p:sp>
        <p:nvSpPr>
          <p:cNvPr id="6" name="Content Placeholder 7"/>
          <p:cNvSpPr txBox="1">
            <a:spLocks/>
          </p:cNvSpPr>
          <p:nvPr/>
        </p:nvSpPr>
        <p:spPr>
          <a:xfrm>
            <a:off x="252755" y="1104181"/>
            <a:ext cx="8534400" cy="1143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first page in the PE CH Tool is Parent Guardian Information. This page is used to collect information regarding the parents or caretakers of the children who are applying for PE coverage. In most situations information for the Primary Applicant and Parent Guardian will be the same. </a:t>
            </a:r>
          </a:p>
        </p:txBody>
      </p:sp>
      <p:sp>
        <p:nvSpPr>
          <p:cNvPr id="8" name="Rounded Rectangle 7"/>
          <p:cNvSpPr/>
          <p:nvPr/>
        </p:nvSpPr>
        <p:spPr>
          <a:xfrm>
            <a:off x="6629400" y="2521796"/>
            <a:ext cx="1981200" cy="2424007"/>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following information is needed for the Parent Guardian:</a:t>
            </a:r>
          </a:p>
          <a:p>
            <a:pPr marL="171450" indent="-171450">
              <a:buFont typeface="Arial" panose="020B0604020202020204" pitchFamily="34" charset="0"/>
              <a:buChar char="•"/>
            </a:pPr>
            <a:r>
              <a:rPr lang="en-US" sz="1200" dirty="0" smtClean="0">
                <a:solidFill>
                  <a:schemeClr val="bg1"/>
                </a:solidFill>
              </a:rPr>
              <a:t>First and Last Name  </a:t>
            </a:r>
          </a:p>
          <a:p>
            <a:pPr marL="171450" indent="-171450">
              <a:buFont typeface="Arial" panose="020B0604020202020204" pitchFamily="34" charset="0"/>
              <a:buChar char="•"/>
            </a:pPr>
            <a:r>
              <a:rPr lang="en-US" sz="1200" dirty="0" smtClean="0">
                <a:solidFill>
                  <a:schemeClr val="bg1"/>
                </a:solidFill>
              </a:rPr>
              <a:t>Date of Birth</a:t>
            </a:r>
          </a:p>
          <a:p>
            <a:pPr marL="171450" indent="-171450">
              <a:buFont typeface="Arial" panose="020B0604020202020204" pitchFamily="34" charset="0"/>
              <a:buChar char="•"/>
            </a:pPr>
            <a:r>
              <a:rPr lang="en-US" sz="1200" dirty="0" smtClean="0">
                <a:solidFill>
                  <a:schemeClr val="bg1"/>
                </a:solidFill>
              </a:rPr>
              <a:t>Gender</a:t>
            </a:r>
          </a:p>
          <a:p>
            <a:pPr marL="171450" indent="-171450">
              <a:buFont typeface="Arial" panose="020B0604020202020204" pitchFamily="34" charset="0"/>
              <a:buChar char="•"/>
            </a:pPr>
            <a:r>
              <a:rPr lang="en-US" sz="1200" dirty="0" smtClean="0">
                <a:solidFill>
                  <a:schemeClr val="bg1"/>
                </a:solidFill>
              </a:rPr>
              <a:t>Address</a:t>
            </a:r>
          </a:p>
          <a:p>
            <a:pPr marL="171450" indent="-171450">
              <a:buFont typeface="Arial" panose="020B0604020202020204" pitchFamily="34" charset="0"/>
              <a:buChar char="•"/>
            </a:pPr>
            <a:r>
              <a:rPr lang="en-US" sz="1200" dirty="0" smtClean="0">
                <a:solidFill>
                  <a:schemeClr val="bg1"/>
                </a:solidFill>
              </a:rPr>
              <a:t>Gross Monthly Income</a:t>
            </a:r>
          </a:p>
          <a:p>
            <a:pPr marL="171450" indent="-171450">
              <a:buFont typeface="Arial" panose="020B0604020202020204" pitchFamily="34" charset="0"/>
              <a:buChar char="•"/>
            </a:pPr>
            <a:r>
              <a:rPr lang="en-US" sz="1200" dirty="0" smtClean="0">
                <a:solidFill>
                  <a:schemeClr val="bg1"/>
                </a:solidFill>
              </a:rPr>
              <a:t>Number of Parents</a:t>
            </a:r>
          </a:p>
          <a:p>
            <a:endParaRPr lang="en-US" sz="1200" dirty="0">
              <a:solidFill>
                <a:schemeClr val="bg1"/>
              </a:solidFill>
            </a:endParaRPr>
          </a:p>
          <a:p>
            <a:r>
              <a:rPr lang="en-US" sz="1200" dirty="0" smtClean="0">
                <a:solidFill>
                  <a:schemeClr val="bg1"/>
                </a:solidFill>
              </a:rPr>
              <a:t>Providing a Social Security Number is optional. </a:t>
            </a:r>
            <a:endParaRPr lang="en-US" sz="1200" dirty="0">
              <a:solidFill>
                <a:schemeClr val="bg1"/>
              </a:solidFill>
            </a:endParaRPr>
          </a:p>
        </p:txBody>
      </p:sp>
      <p:grpSp>
        <p:nvGrpSpPr>
          <p:cNvPr id="2" name="Group 1"/>
          <p:cNvGrpSpPr/>
          <p:nvPr/>
        </p:nvGrpSpPr>
        <p:grpSpPr>
          <a:xfrm>
            <a:off x="914400" y="2449909"/>
            <a:ext cx="4998720" cy="3837815"/>
            <a:chOff x="914400" y="2449909"/>
            <a:chExt cx="4998720" cy="3837815"/>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449909"/>
              <a:ext cx="3931920" cy="38378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ounded Rectangle 8"/>
            <p:cNvSpPr/>
            <p:nvPr/>
          </p:nvSpPr>
          <p:spPr>
            <a:xfrm>
              <a:off x="4008120" y="2895600"/>
              <a:ext cx="1905000" cy="664234"/>
            </a:xfrm>
            <a:prstGeom prst="roundRect">
              <a:avLst/>
            </a:prstGeom>
            <a:solidFill>
              <a:srgbClr val="F1AD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PE Determination Site auto-populates from the Primary Applicant page.  </a:t>
              </a:r>
              <a:endParaRPr lang="en-US" sz="1200" dirty="0">
                <a:solidFill>
                  <a:schemeClr val="bg1"/>
                </a:solidFill>
              </a:endParaRPr>
            </a:p>
          </p:txBody>
        </p:sp>
        <p:sp>
          <p:nvSpPr>
            <p:cNvPr id="10" name="Rounded Rectangle 9"/>
            <p:cNvSpPr/>
            <p:nvPr/>
          </p:nvSpPr>
          <p:spPr>
            <a:xfrm>
              <a:off x="914400" y="3962400"/>
              <a:ext cx="2301240" cy="533400"/>
            </a:xfrm>
            <a:prstGeom prst="roundRect">
              <a:avLst/>
            </a:prstGeom>
            <a:solidFill>
              <a:srgbClr val="F1AD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Date of PE Application only populates after the Results have been accepted.   </a:t>
              </a:r>
              <a:endParaRPr lang="en-US" sz="1200" dirty="0">
                <a:solidFill>
                  <a:schemeClr val="bg1"/>
                </a:solidFill>
              </a:endParaRPr>
            </a:p>
          </p:txBody>
        </p:sp>
      </p:grpSp>
    </p:spTree>
    <p:extLst>
      <p:ext uri="{BB962C8B-B14F-4D97-AF65-F5344CB8AC3E}">
        <p14:creationId xmlns:p14="http://schemas.microsoft.com/office/powerpoint/2010/main" val="22103237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 &gt; Additional Parent Guardian Information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61</a:t>
            </a:fld>
            <a:endParaRPr lang="en-US"/>
          </a:p>
        </p:txBody>
      </p:sp>
      <p:sp>
        <p:nvSpPr>
          <p:cNvPr id="6" name="Content Placeholder 7"/>
          <p:cNvSpPr txBox="1">
            <a:spLocks/>
          </p:cNvSpPr>
          <p:nvPr/>
        </p:nvSpPr>
        <p:spPr>
          <a:xfrm>
            <a:off x="152400" y="1135769"/>
            <a:ext cx="8077200" cy="312031"/>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maximum number of parents allowed in a household is 2.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62899"/>
            <a:ext cx="5486400" cy="22046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04800" y="2694018"/>
            <a:ext cx="838200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Additional Parent/Guardian Information page displays when 2 is chosen from the Number of Parents in the Household dropdown. </a:t>
            </a:r>
          </a:p>
        </p:txBody>
      </p:sp>
      <p:grpSp>
        <p:nvGrpSpPr>
          <p:cNvPr id="9" name="Group 8"/>
          <p:cNvGrpSpPr/>
          <p:nvPr/>
        </p:nvGrpSpPr>
        <p:grpSpPr>
          <a:xfrm>
            <a:off x="1828800" y="1607366"/>
            <a:ext cx="4680693" cy="852533"/>
            <a:chOff x="1828800" y="1607366"/>
            <a:chExt cx="4680693" cy="852533"/>
          </a:xfrm>
        </p:grpSpPr>
        <p:pic>
          <p:nvPicPr>
            <p:cNvPr id="2150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1271"/>
            <a:stretch/>
          </p:blipFill>
          <p:spPr bwMode="auto">
            <a:xfrm>
              <a:off x="1828800" y="1607366"/>
              <a:ext cx="4663440" cy="8525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5732253" y="1690732"/>
              <a:ext cx="77724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6492240" y="3562899"/>
            <a:ext cx="1981200" cy="2422868"/>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following information is needed for the Additional Parent Guardian:</a:t>
            </a:r>
          </a:p>
          <a:p>
            <a:pPr marL="171450" indent="-171450">
              <a:buFont typeface="Arial" panose="020B0604020202020204" pitchFamily="34" charset="0"/>
              <a:buChar char="•"/>
            </a:pPr>
            <a:r>
              <a:rPr lang="en-US" sz="1200" dirty="0" smtClean="0">
                <a:solidFill>
                  <a:schemeClr val="bg1"/>
                </a:solidFill>
              </a:rPr>
              <a:t>First and Last Name  </a:t>
            </a:r>
          </a:p>
          <a:p>
            <a:pPr marL="171450" indent="-171450">
              <a:buFont typeface="Arial" panose="020B0604020202020204" pitchFamily="34" charset="0"/>
              <a:buChar char="•"/>
            </a:pPr>
            <a:r>
              <a:rPr lang="en-US" sz="1200" dirty="0" smtClean="0">
                <a:solidFill>
                  <a:schemeClr val="bg1"/>
                </a:solidFill>
              </a:rPr>
              <a:t>Gender </a:t>
            </a:r>
          </a:p>
          <a:p>
            <a:pPr marL="171450" indent="-171450">
              <a:buFont typeface="Arial" panose="020B0604020202020204" pitchFamily="34" charset="0"/>
              <a:buChar char="•"/>
            </a:pPr>
            <a:r>
              <a:rPr lang="en-US" sz="1200" dirty="0" smtClean="0">
                <a:solidFill>
                  <a:schemeClr val="bg1"/>
                </a:solidFill>
              </a:rPr>
              <a:t>Date of Birth</a:t>
            </a:r>
          </a:p>
          <a:p>
            <a:pPr marL="171450" indent="-171450">
              <a:buFont typeface="Arial" panose="020B0604020202020204" pitchFamily="34" charset="0"/>
              <a:buChar char="•"/>
            </a:pPr>
            <a:r>
              <a:rPr lang="en-US" sz="1200" dirty="0" smtClean="0">
                <a:solidFill>
                  <a:schemeClr val="bg1"/>
                </a:solidFill>
              </a:rPr>
              <a:t>Address</a:t>
            </a:r>
          </a:p>
          <a:p>
            <a:endParaRPr lang="en-US" sz="1200" dirty="0">
              <a:solidFill>
                <a:schemeClr val="bg1"/>
              </a:solidFill>
            </a:endParaRPr>
          </a:p>
          <a:p>
            <a:r>
              <a:rPr lang="en-US" sz="1200" dirty="0" smtClean="0">
                <a:solidFill>
                  <a:schemeClr val="bg1"/>
                </a:solidFill>
              </a:rPr>
              <a:t>Providing a Social Security Number is optional. </a:t>
            </a:r>
            <a:endParaRPr lang="en-US" sz="1200" dirty="0">
              <a:solidFill>
                <a:schemeClr val="bg1"/>
              </a:solidFill>
            </a:endParaRPr>
          </a:p>
        </p:txBody>
      </p:sp>
    </p:spTree>
    <p:extLst>
      <p:ext uri="{BB962C8B-B14F-4D97-AF65-F5344CB8AC3E}">
        <p14:creationId xmlns:p14="http://schemas.microsoft.com/office/powerpoint/2010/main" val="17499474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 &gt; Children Included in the Household</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62</a:t>
            </a:fld>
            <a:endParaRPr lang="en-US"/>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879" y="1676400"/>
            <a:ext cx="4937760" cy="43676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6290096" y="2057400"/>
            <a:ext cx="2472904" cy="3184868"/>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following information is needed for the children:</a:t>
            </a:r>
          </a:p>
          <a:p>
            <a:pPr marL="171450" indent="-171450">
              <a:buFont typeface="Arial" panose="020B0604020202020204" pitchFamily="34" charset="0"/>
              <a:buChar char="•"/>
            </a:pPr>
            <a:r>
              <a:rPr lang="en-US" sz="1200" dirty="0" smtClean="0">
                <a:solidFill>
                  <a:schemeClr val="bg1"/>
                </a:solidFill>
              </a:rPr>
              <a:t>First and Last Name  </a:t>
            </a:r>
          </a:p>
          <a:p>
            <a:pPr marL="171450" indent="-171450">
              <a:buFont typeface="Arial" panose="020B0604020202020204" pitchFamily="34" charset="0"/>
              <a:buChar char="•"/>
            </a:pPr>
            <a:r>
              <a:rPr lang="en-US" sz="1200" dirty="0" smtClean="0">
                <a:solidFill>
                  <a:schemeClr val="bg1"/>
                </a:solidFill>
              </a:rPr>
              <a:t>Applying for child?</a:t>
            </a:r>
          </a:p>
          <a:p>
            <a:pPr marL="171450" indent="-171450">
              <a:buFont typeface="Arial" panose="020B0604020202020204" pitchFamily="34" charset="0"/>
              <a:buChar char="•"/>
            </a:pPr>
            <a:r>
              <a:rPr lang="en-US" sz="1200" dirty="0" smtClean="0">
                <a:solidFill>
                  <a:schemeClr val="bg1"/>
                </a:solidFill>
              </a:rPr>
              <a:t>Gender </a:t>
            </a:r>
          </a:p>
          <a:p>
            <a:pPr marL="171450" indent="-171450">
              <a:buFont typeface="Arial" panose="020B0604020202020204" pitchFamily="34" charset="0"/>
              <a:buChar char="•"/>
            </a:pPr>
            <a:r>
              <a:rPr lang="en-US" sz="1200" dirty="0" smtClean="0">
                <a:solidFill>
                  <a:schemeClr val="bg1"/>
                </a:solidFill>
              </a:rPr>
              <a:t>Date of Birth</a:t>
            </a:r>
          </a:p>
          <a:p>
            <a:pPr marL="171450" indent="-171450">
              <a:buFont typeface="Arial" panose="020B0604020202020204" pitchFamily="34" charset="0"/>
              <a:buChar char="•"/>
            </a:pPr>
            <a:r>
              <a:rPr lang="en-US" sz="1200" dirty="0" smtClean="0">
                <a:solidFill>
                  <a:schemeClr val="bg1"/>
                </a:solidFill>
              </a:rPr>
              <a:t>US Citizen/Eligible Non-Citizen</a:t>
            </a:r>
          </a:p>
          <a:p>
            <a:pPr marL="171450" indent="-171450">
              <a:buFont typeface="Arial" panose="020B0604020202020204" pitchFamily="34" charset="0"/>
              <a:buChar char="•"/>
            </a:pPr>
            <a:r>
              <a:rPr lang="en-US" sz="1200" dirty="0" smtClean="0">
                <a:solidFill>
                  <a:schemeClr val="bg1"/>
                </a:solidFill>
              </a:rPr>
              <a:t>Private Health Insurance</a:t>
            </a:r>
          </a:p>
          <a:p>
            <a:pPr marL="171450" indent="-171450">
              <a:buFont typeface="Arial" panose="020B0604020202020204" pitchFamily="34" charset="0"/>
              <a:buChar char="•"/>
            </a:pPr>
            <a:r>
              <a:rPr lang="en-US" sz="1200" dirty="0" smtClean="0">
                <a:solidFill>
                  <a:schemeClr val="bg1"/>
                </a:solidFill>
              </a:rPr>
              <a:t>Current KanCare Coverage</a:t>
            </a:r>
          </a:p>
          <a:p>
            <a:pPr marL="171450" indent="-171450">
              <a:buFont typeface="Arial" panose="020B0604020202020204" pitchFamily="34" charset="0"/>
              <a:buChar char="•"/>
            </a:pPr>
            <a:r>
              <a:rPr lang="en-US" sz="1200" dirty="0" smtClean="0">
                <a:solidFill>
                  <a:schemeClr val="bg1"/>
                </a:solidFill>
              </a:rPr>
              <a:t>Previous PE in Last 12 Months</a:t>
            </a:r>
          </a:p>
          <a:p>
            <a:pPr marL="171450" indent="-171450">
              <a:buFont typeface="Arial" panose="020B0604020202020204" pitchFamily="34" charset="0"/>
              <a:buChar char="•"/>
            </a:pPr>
            <a:endParaRPr lang="en-US" sz="1200" dirty="0" smtClean="0">
              <a:solidFill>
                <a:schemeClr val="bg1"/>
              </a:solidFill>
            </a:endParaRPr>
          </a:p>
          <a:p>
            <a:endParaRPr lang="en-US" sz="1200" dirty="0">
              <a:solidFill>
                <a:schemeClr val="bg1"/>
              </a:solidFill>
            </a:endParaRPr>
          </a:p>
          <a:p>
            <a:r>
              <a:rPr lang="en-US" sz="1200" dirty="0" smtClean="0">
                <a:solidFill>
                  <a:schemeClr val="bg1"/>
                </a:solidFill>
              </a:rPr>
              <a:t>Providing a Social Security Number is optional. </a:t>
            </a:r>
            <a:endParaRPr lang="en-US" sz="1200" dirty="0">
              <a:solidFill>
                <a:schemeClr val="bg1"/>
              </a:solidFill>
            </a:endParaRPr>
          </a:p>
        </p:txBody>
      </p:sp>
      <p:sp>
        <p:nvSpPr>
          <p:cNvPr id="2" name="Rectangle 1"/>
          <p:cNvSpPr/>
          <p:nvPr/>
        </p:nvSpPr>
        <p:spPr>
          <a:xfrm>
            <a:off x="762000" y="1143000"/>
            <a:ext cx="7315200"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next page displayed is Children Included in the Household.  </a:t>
            </a:r>
          </a:p>
        </p:txBody>
      </p:sp>
    </p:spTree>
    <p:extLst>
      <p:ext uri="{BB962C8B-B14F-4D97-AF65-F5344CB8AC3E}">
        <p14:creationId xmlns:p14="http://schemas.microsoft.com/office/powerpoint/2010/main" val="42176111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 &gt; Children Included in the Household</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63</a:t>
            </a:fld>
            <a:endParaRPr lang="en-US"/>
          </a:p>
        </p:txBody>
      </p:sp>
      <p:sp>
        <p:nvSpPr>
          <p:cNvPr id="7" name="Content Placeholder 7"/>
          <p:cNvSpPr txBox="1">
            <a:spLocks/>
          </p:cNvSpPr>
          <p:nvPr/>
        </p:nvSpPr>
        <p:spPr>
          <a:xfrm>
            <a:off x="304800" y="1112808"/>
            <a:ext cx="8534400" cy="990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If the child is not a U.S. Citizen and Yes is selected for </a:t>
            </a:r>
            <a:r>
              <a:rPr lang="en-US" sz="1800" i="1" dirty="0" smtClean="0"/>
              <a:t>the Is this person a Documented Non-Citizen </a:t>
            </a:r>
            <a:r>
              <a:rPr lang="en-US" sz="1800" dirty="0" smtClean="0"/>
              <a:t>question, a dropdown will display with the values listed below.   </a:t>
            </a:r>
            <a:endParaRPr lang="en-US" sz="2000" dirty="0">
              <a:solidFill>
                <a:srgbClr val="FF0000"/>
              </a:solidFill>
            </a:endParaRPr>
          </a:p>
        </p:txBody>
      </p:sp>
      <p:sp>
        <p:nvSpPr>
          <p:cNvPr id="8" name="Content Placeholder 7"/>
          <p:cNvSpPr txBox="1">
            <a:spLocks/>
          </p:cNvSpPr>
          <p:nvPr/>
        </p:nvSpPr>
        <p:spPr>
          <a:xfrm>
            <a:off x="317740" y="4648200"/>
            <a:ext cx="8534400" cy="1295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If Yes is indicated for the Are there any additional children in your household question, this page will redisplay blank.  Complete a Children Included in the Household Page for each child in the household.  When all of the children have been added click the Save and Continue button.  </a:t>
            </a:r>
            <a:endParaRPr lang="en-US" sz="1800" dirty="0"/>
          </a:p>
          <a:p>
            <a:pPr marL="0" indent="0">
              <a:buNone/>
            </a:pPr>
            <a:endParaRPr lang="en-US" sz="2000" dirty="0">
              <a:solidFill>
                <a:srgbClr val="FF0000"/>
              </a:solidFill>
            </a:endParaRPr>
          </a:p>
        </p:txBody>
      </p:sp>
      <p:grpSp>
        <p:nvGrpSpPr>
          <p:cNvPr id="2" name="Group 1"/>
          <p:cNvGrpSpPr/>
          <p:nvPr/>
        </p:nvGrpSpPr>
        <p:grpSpPr>
          <a:xfrm>
            <a:off x="2133600" y="2209800"/>
            <a:ext cx="4480560" cy="1756420"/>
            <a:chOff x="2133600" y="2209800"/>
            <a:chExt cx="4480560" cy="1756420"/>
          </a:xfrm>
        </p:grpSpPr>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9110"/>
            <a:stretch/>
          </p:blipFill>
          <p:spPr bwMode="auto">
            <a:xfrm>
              <a:off x="2133600" y="2209800"/>
              <a:ext cx="4480560" cy="17564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ounded Rectangle 8"/>
            <p:cNvSpPr/>
            <p:nvPr/>
          </p:nvSpPr>
          <p:spPr>
            <a:xfrm>
              <a:off x="4648200" y="2286000"/>
              <a:ext cx="196596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682240" y="2320506"/>
              <a:ext cx="1965960" cy="2487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133600" y="3276600"/>
              <a:ext cx="2819400" cy="2487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83962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 &gt; Federal Taxes Page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64</a:t>
            </a:fld>
            <a:endParaRPr lang="en-US"/>
          </a:p>
        </p:txBody>
      </p:sp>
      <p:sp>
        <p:nvSpPr>
          <p:cNvPr id="6" name="Content Placeholder 7"/>
          <p:cNvSpPr txBox="1">
            <a:spLocks/>
          </p:cNvSpPr>
          <p:nvPr/>
        </p:nvSpPr>
        <p:spPr>
          <a:xfrm>
            <a:off x="762000" y="1295400"/>
            <a:ext cx="7540083" cy="1600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Federal Taxes is the next page. If the Parent Guardian indicates they will claim dependents other than those listed on the PE Tool, a dropdown menu displays.  Choose the number of additional dependents the Parent Guardian will claim through the </a:t>
            </a:r>
            <a:r>
              <a:rPr lang="en-US" sz="1800" i="1" dirty="0" smtClean="0"/>
              <a:t>How Many </a:t>
            </a:r>
            <a:r>
              <a:rPr lang="en-US" sz="1800" dirty="0" smtClean="0"/>
              <a:t>dropdown menu.  Click Save and Continue to go to the next page.   </a:t>
            </a:r>
          </a:p>
        </p:txBody>
      </p:sp>
      <p:grpSp>
        <p:nvGrpSpPr>
          <p:cNvPr id="2" name="Group 1"/>
          <p:cNvGrpSpPr/>
          <p:nvPr/>
        </p:nvGrpSpPr>
        <p:grpSpPr>
          <a:xfrm>
            <a:off x="762000" y="3048000"/>
            <a:ext cx="6659880" cy="2819400"/>
            <a:chOff x="762000" y="3048000"/>
            <a:chExt cx="6659880" cy="281940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0"/>
              <a:ext cx="6583680" cy="27678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762000" y="4038600"/>
              <a:ext cx="6553200" cy="3933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324600" y="4431934"/>
              <a:ext cx="914400" cy="14354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27247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 &gt; Health Plan Choice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65</a:t>
            </a:fld>
            <a:endParaRPr lang="en-US"/>
          </a:p>
        </p:txBody>
      </p:sp>
      <p:sp>
        <p:nvSpPr>
          <p:cNvPr id="6" name="Content Placeholder 7"/>
          <p:cNvSpPr txBox="1">
            <a:spLocks/>
          </p:cNvSpPr>
          <p:nvPr/>
        </p:nvSpPr>
        <p:spPr>
          <a:xfrm>
            <a:off x="668344" y="1524000"/>
            <a:ext cx="7540083" cy="914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Health Plan Choice is the next page.  Use this page to indicate which KanCare health plan the parent or caretaker selects for the children.   </a:t>
            </a:r>
          </a:p>
          <a:p>
            <a:pPr marL="0" indent="0">
              <a:buNone/>
            </a:pPr>
            <a:endParaRPr lang="en-US" sz="2000" dirty="0" smtClean="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441" y="2743200"/>
            <a:ext cx="5577840" cy="30202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289316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 &gt; Summary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66</a:t>
            </a:fld>
            <a:endParaRPr lang="en-US"/>
          </a:p>
        </p:txBody>
      </p:sp>
      <p:sp>
        <p:nvSpPr>
          <p:cNvPr id="6" name="Content Placeholder 7"/>
          <p:cNvSpPr txBox="1">
            <a:spLocks/>
          </p:cNvSpPr>
          <p:nvPr/>
        </p:nvSpPr>
        <p:spPr>
          <a:xfrm>
            <a:off x="618023" y="1600200"/>
            <a:ext cx="7540083" cy="3810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The Summary page is next.  All of the data entered on the following pages is displayed:</a:t>
            </a:r>
          </a:p>
          <a:p>
            <a:r>
              <a:rPr lang="en-US" sz="2000" dirty="0" smtClean="0"/>
              <a:t>Primary Applicant Information </a:t>
            </a:r>
          </a:p>
          <a:p>
            <a:r>
              <a:rPr lang="en-US" sz="2000" dirty="0" smtClean="0"/>
              <a:t>Parent/Guardian Information </a:t>
            </a:r>
          </a:p>
          <a:p>
            <a:r>
              <a:rPr lang="en-US" sz="2000" dirty="0" smtClean="0"/>
              <a:t>Children Included in Household</a:t>
            </a:r>
          </a:p>
          <a:p>
            <a:pPr marL="0" indent="0">
              <a:buNone/>
            </a:pPr>
            <a:r>
              <a:rPr lang="en-US" sz="2000" dirty="0" smtClean="0"/>
              <a:t>QE staff need to thoroughly review this page to ensure that all of the information is correct.  If an error is found, click the Edit button for the appropriate page to enter the correct information.  </a:t>
            </a:r>
            <a:endParaRPr lang="en-US" sz="2000" dirty="0">
              <a:solidFill>
                <a:srgbClr val="FF0000"/>
              </a:solidFill>
            </a:endParaRPr>
          </a:p>
          <a:p>
            <a:pPr marL="0" indent="0">
              <a:buNone/>
            </a:pPr>
            <a:r>
              <a:rPr lang="en-US" sz="2000" dirty="0" smtClean="0"/>
              <a:t>Once all the information is correct, click the Calculate button to determine if the child qualifies for PE CH.  </a:t>
            </a:r>
          </a:p>
        </p:txBody>
      </p:sp>
    </p:spTree>
    <p:extLst>
      <p:ext uri="{BB962C8B-B14F-4D97-AF65-F5344CB8AC3E}">
        <p14:creationId xmlns:p14="http://schemas.microsoft.com/office/powerpoint/2010/main" val="40692520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 &gt; Summary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67</a:t>
            </a:fld>
            <a:endParaRPr lang="en-US"/>
          </a:p>
        </p:txBody>
      </p:sp>
      <p:sp>
        <p:nvSpPr>
          <p:cNvPr id="2" name="Rectangle 1"/>
          <p:cNvSpPr/>
          <p:nvPr/>
        </p:nvSpPr>
        <p:spPr>
          <a:xfrm>
            <a:off x="566468" y="1295400"/>
            <a:ext cx="754380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Primary Applicant Information is the first part of the Summary page.  Use the Edit button to correct or add information to the Primary Applicant. </a:t>
            </a:r>
          </a:p>
        </p:txBody>
      </p:sp>
      <p:grpSp>
        <p:nvGrpSpPr>
          <p:cNvPr id="6" name="Group 5"/>
          <p:cNvGrpSpPr/>
          <p:nvPr/>
        </p:nvGrpSpPr>
        <p:grpSpPr>
          <a:xfrm>
            <a:off x="1237891" y="2209800"/>
            <a:ext cx="6400800" cy="3961324"/>
            <a:chOff x="1237891" y="2209800"/>
            <a:chExt cx="6400800" cy="3961324"/>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891" y="2209800"/>
              <a:ext cx="6400800" cy="39613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6248400" y="5921838"/>
              <a:ext cx="609600" cy="2487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03795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 &gt; Summary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68</a:t>
            </a:fld>
            <a:endParaRPr lang="en-US"/>
          </a:p>
        </p:txBody>
      </p:sp>
      <p:sp>
        <p:nvSpPr>
          <p:cNvPr id="6" name="Content Placeholder 7"/>
          <p:cNvSpPr txBox="1">
            <a:spLocks/>
          </p:cNvSpPr>
          <p:nvPr/>
        </p:nvSpPr>
        <p:spPr>
          <a:xfrm>
            <a:off x="304800" y="1761945"/>
            <a:ext cx="2182484" cy="4038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Parent/Guardian Information and Additional Parent/Guardian Information are next. Use the Edit button to correct or add information to the Parent/Guardian or Additional Parent/Guardian</a:t>
            </a:r>
            <a:r>
              <a:rPr lang="en-US" sz="2000" dirty="0" smtClean="0"/>
              <a:t>.</a:t>
            </a:r>
            <a:endParaRPr lang="en-US" sz="2000" dirty="0"/>
          </a:p>
        </p:txBody>
      </p:sp>
      <p:grpSp>
        <p:nvGrpSpPr>
          <p:cNvPr id="2" name="Group 1"/>
          <p:cNvGrpSpPr/>
          <p:nvPr/>
        </p:nvGrpSpPr>
        <p:grpSpPr>
          <a:xfrm>
            <a:off x="2819400" y="1219200"/>
            <a:ext cx="5760720" cy="4858156"/>
            <a:chOff x="2819400" y="1219200"/>
            <a:chExt cx="5760720" cy="4858156"/>
          </a:xfrm>
        </p:grpSpPr>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219200"/>
              <a:ext cx="5760720" cy="48581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7467600" y="4419600"/>
              <a:ext cx="609600" cy="2487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404339" y="5676181"/>
              <a:ext cx="609600" cy="2487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70687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 &gt; Summary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69</a:t>
            </a:fld>
            <a:endParaRPr lang="en-US"/>
          </a:p>
        </p:txBody>
      </p:sp>
      <p:sp>
        <p:nvSpPr>
          <p:cNvPr id="7" name="Rectangle 6"/>
          <p:cNvSpPr/>
          <p:nvPr/>
        </p:nvSpPr>
        <p:spPr>
          <a:xfrm>
            <a:off x="429883" y="1143000"/>
            <a:ext cx="8458200" cy="923330"/>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Children Included in the Household is the last section of the Summary page.  Review each child’s information to ensure that it is correct.  Click the Edit button to correct or add a child’s information.  </a:t>
            </a:r>
            <a:endParaRPr lang="en-US" dirty="0">
              <a:latin typeface="Arial" panose="020B0604020202020204" pitchFamily="34" charset="0"/>
              <a:cs typeface="Arial" panose="020B0604020202020204" pitchFamily="34" charset="0"/>
            </a:endParaRPr>
          </a:p>
        </p:txBody>
      </p:sp>
      <p:sp>
        <p:nvSpPr>
          <p:cNvPr id="8" name="Rectangle 7"/>
          <p:cNvSpPr/>
          <p:nvPr/>
        </p:nvSpPr>
        <p:spPr>
          <a:xfrm>
            <a:off x="228600" y="5562600"/>
            <a:ext cx="8458200" cy="646331"/>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Once all of the information on the Summary page is correct, click the Calculate button to determine the children’s eligibility.  </a:t>
            </a:r>
            <a:endParaRPr lang="en-US" dirty="0">
              <a:latin typeface="Arial" panose="020B0604020202020204" pitchFamily="34" charset="0"/>
              <a:cs typeface="Arial" panose="020B0604020202020204" pitchFamily="34" charset="0"/>
            </a:endParaRPr>
          </a:p>
        </p:txBody>
      </p:sp>
      <p:grpSp>
        <p:nvGrpSpPr>
          <p:cNvPr id="2" name="Group 1"/>
          <p:cNvGrpSpPr/>
          <p:nvPr/>
        </p:nvGrpSpPr>
        <p:grpSpPr>
          <a:xfrm>
            <a:off x="1316966" y="2209279"/>
            <a:ext cx="6415177" cy="3241177"/>
            <a:chOff x="1316966" y="2209279"/>
            <a:chExt cx="6415177" cy="3241177"/>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966" y="2209279"/>
              <a:ext cx="6400800" cy="32411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7122543" y="4724400"/>
              <a:ext cx="609600" cy="2487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ounded Rectangle 8"/>
            <p:cNvSpPr/>
            <p:nvPr/>
          </p:nvSpPr>
          <p:spPr>
            <a:xfrm>
              <a:off x="6049992" y="4928559"/>
              <a:ext cx="808008" cy="2487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Tree>
    <p:extLst>
      <p:ext uri="{BB962C8B-B14F-4D97-AF65-F5344CB8AC3E}">
        <p14:creationId xmlns:p14="http://schemas.microsoft.com/office/powerpoint/2010/main" val="3161547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Overview &gt; P2 Functionality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7</a:t>
            </a:fld>
            <a:endParaRPr lang="en-US"/>
          </a:p>
        </p:txBody>
      </p:sp>
      <p:sp>
        <p:nvSpPr>
          <p:cNvPr id="6" name="Content Placeholder 7"/>
          <p:cNvSpPr txBox="1">
            <a:spLocks/>
          </p:cNvSpPr>
          <p:nvPr/>
        </p:nvSpPr>
        <p:spPr>
          <a:xfrm>
            <a:off x="838200" y="1828800"/>
            <a:ext cx="7540083" cy="2362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Phase 2 PE Tool builds and expands upon this functionality.  The main features of the new P2 PE Tool are:</a:t>
            </a:r>
          </a:p>
          <a:p>
            <a:r>
              <a:rPr lang="en-US" sz="1800" dirty="0" smtClean="0"/>
              <a:t>A separate PE Tool for Pregnant Woman (PE PW).</a:t>
            </a:r>
          </a:p>
          <a:p>
            <a:r>
              <a:rPr lang="en-US" sz="1800" dirty="0" smtClean="0"/>
              <a:t>A separate PE Tool for Adults (PE Adult).</a:t>
            </a:r>
          </a:p>
          <a:p>
            <a:r>
              <a:rPr lang="en-US" sz="1800" dirty="0" smtClean="0"/>
              <a:t>Data as well as the results from the PE Tool will be automatically sent to the new eligibility system, KEES. </a:t>
            </a:r>
            <a:endParaRPr lang="en-US" sz="1800" dirty="0"/>
          </a:p>
        </p:txBody>
      </p:sp>
    </p:spTree>
    <p:extLst>
      <p:ext uri="{BB962C8B-B14F-4D97-AF65-F5344CB8AC3E}">
        <p14:creationId xmlns:p14="http://schemas.microsoft.com/office/powerpoint/2010/main" val="7732342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a:t>
            </a:r>
            <a:r>
              <a:rPr lang="en-US" dirty="0" smtClean="0">
                <a:solidFill>
                  <a:schemeClr val="tx1"/>
                </a:solidFill>
              </a:rPr>
              <a:t>PE CH &gt; Results</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908B7E1D-52E2-4F04-9DFE-B1650792F521}" type="slidenum">
              <a:rPr lang="en-US" smtClean="0"/>
              <a:pPr/>
              <a:t>70</a:t>
            </a:fld>
            <a:endParaRPr lang="en-US"/>
          </a:p>
        </p:txBody>
      </p:sp>
      <p:sp>
        <p:nvSpPr>
          <p:cNvPr id="6" name="Content Placeholder 7"/>
          <p:cNvSpPr txBox="1">
            <a:spLocks/>
          </p:cNvSpPr>
          <p:nvPr/>
        </p:nvSpPr>
        <p:spPr>
          <a:xfrm>
            <a:off x="557638" y="1219200"/>
            <a:ext cx="7540083" cy="2819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Results page is displayed.  On this page the: </a:t>
            </a:r>
          </a:p>
          <a:p>
            <a:r>
              <a:rPr lang="en-US" sz="1800" dirty="0" smtClean="0"/>
              <a:t>Results column indicates if the child was approved or denied for PE CH coverage.</a:t>
            </a:r>
          </a:p>
          <a:p>
            <a:r>
              <a:rPr lang="en-US" sz="1800" dirty="0" smtClean="0"/>
              <a:t>Reason/Type column indicates the child’s coverage type or the reason she was denied.</a:t>
            </a:r>
          </a:p>
          <a:p>
            <a:r>
              <a:rPr lang="en-US" sz="1800" dirty="0" smtClean="0"/>
              <a:t>Type of coverage for the PE CH program is:	</a:t>
            </a:r>
          </a:p>
          <a:p>
            <a:pPr lvl="1"/>
            <a:r>
              <a:rPr lang="en-US" sz="1800" dirty="0" smtClean="0"/>
              <a:t>Title 19 (P19) PEN/CH/N/N</a:t>
            </a:r>
          </a:p>
          <a:p>
            <a:pPr lvl="1"/>
            <a:r>
              <a:rPr lang="en-US" sz="1800" dirty="0" smtClean="0"/>
              <a:t>Title 21 (P21) PET/CH/N/N</a:t>
            </a:r>
          </a:p>
          <a:p>
            <a:pPr marL="0" indent="0">
              <a:buNone/>
            </a:pPr>
            <a:endParaRPr lang="en-US" sz="2000" dirty="0" smtClean="0">
              <a:solidFill>
                <a:srgbClr val="FF0000"/>
              </a:solidFill>
            </a:endParaRPr>
          </a:p>
          <a:p>
            <a:pPr marL="0" indent="0">
              <a:buNone/>
            </a:pPr>
            <a:endParaRPr lang="en-US" sz="2000" dirty="0" smtClean="0">
              <a:solidFill>
                <a:srgbClr val="FF0000"/>
              </a:solidFill>
            </a:endParaRPr>
          </a:p>
        </p:txBody>
      </p:sp>
      <p:grpSp>
        <p:nvGrpSpPr>
          <p:cNvPr id="2" name="Group 1"/>
          <p:cNvGrpSpPr/>
          <p:nvPr/>
        </p:nvGrpSpPr>
        <p:grpSpPr>
          <a:xfrm>
            <a:off x="831681" y="3886200"/>
            <a:ext cx="7040880" cy="2146414"/>
            <a:chOff x="831681" y="3886200"/>
            <a:chExt cx="7040880" cy="2146414"/>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81" y="3886200"/>
              <a:ext cx="7040880" cy="21464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5638800" y="4724400"/>
              <a:ext cx="609600" cy="2487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629400" y="4724400"/>
              <a:ext cx="914400" cy="2710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6390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a:t>
            </a:r>
            <a:r>
              <a:rPr lang="en-US" dirty="0" smtClean="0">
                <a:solidFill>
                  <a:schemeClr val="tx1"/>
                </a:solidFill>
              </a:rPr>
              <a:t>PE CH &gt; Potential Results</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908B7E1D-52E2-4F04-9DFE-B1650792F521}" type="slidenum">
              <a:rPr lang="en-US" smtClean="0"/>
              <a:pPr/>
              <a:t>71</a:t>
            </a:fld>
            <a:endParaRPr lang="en-US"/>
          </a:p>
        </p:txBody>
      </p:sp>
      <p:graphicFrame>
        <p:nvGraphicFramePr>
          <p:cNvPr id="2" name="Diagram 1"/>
          <p:cNvGraphicFramePr/>
          <p:nvPr>
            <p:extLst>
              <p:ext uri="{D42A27DB-BD31-4B8C-83A1-F6EECF244321}">
                <p14:modId xmlns:p14="http://schemas.microsoft.com/office/powerpoint/2010/main" val="267456356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30625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a:t>
            </a:r>
            <a:r>
              <a:rPr lang="en-US" dirty="0" smtClean="0">
                <a:solidFill>
                  <a:schemeClr val="tx1"/>
                </a:solidFill>
              </a:rPr>
              <a:t>PE CH &gt; Results</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908B7E1D-52E2-4F04-9DFE-B1650792F521}" type="slidenum">
              <a:rPr lang="en-US" smtClean="0"/>
              <a:pPr/>
              <a:t>72</a:t>
            </a:fld>
            <a:endParaRPr lang="en-US"/>
          </a:p>
        </p:txBody>
      </p:sp>
      <p:sp>
        <p:nvSpPr>
          <p:cNvPr id="6" name="Content Placeholder 7"/>
          <p:cNvSpPr txBox="1">
            <a:spLocks/>
          </p:cNvSpPr>
          <p:nvPr/>
        </p:nvSpPr>
        <p:spPr>
          <a:xfrm>
            <a:off x="551887" y="1219200"/>
            <a:ext cx="7540083" cy="2286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At this point, you can choose to click one of the following buttons: </a:t>
            </a:r>
          </a:p>
          <a:p>
            <a:r>
              <a:rPr lang="en-US" sz="2000" dirty="0" smtClean="0"/>
              <a:t>Accept Results as the PE Tool data and determination are correct</a:t>
            </a:r>
          </a:p>
          <a:p>
            <a:r>
              <a:rPr lang="en-US" sz="2000" dirty="0" smtClean="0"/>
              <a:t>Back button to return to the Summary page</a:t>
            </a:r>
          </a:p>
          <a:p>
            <a:pPr lvl="1"/>
            <a:r>
              <a:rPr lang="en-US" sz="2000" dirty="0" smtClean="0"/>
              <a:t>Review the data to ensure it’s correct</a:t>
            </a:r>
          </a:p>
          <a:p>
            <a:pPr lvl="1"/>
            <a:r>
              <a:rPr lang="en-US" sz="2000" dirty="0" smtClean="0"/>
              <a:t>Edit the appropriate page if needed</a:t>
            </a:r>
          </a:p>
          <a:p>
            <a:endParaRPr lang="en-US" sz="2000" dirty="0" smtClean="0"/>
          </a:p>
          <a:p>
            <a:pPr marL="0" indent="0">
              <a:buNone/>
            </a:pPr>
            <a:endParaRPr lang="en-US" sz="2000" dirty="0" smtClean="0">
              <a:solidFill>
                <a:srgbClr val="FF0000"/>
              </a:solidFill>
            </a:endParaRPr>
          </a:p>
        </p:txBody>
      </p:sp>
      <p:grpSp>
        <p:nvGrpSpPr>
          <p:cNvPr id="2" name="Group 1"/>
          <p:cNvGrpSpPr/>
          <p:nvPr/>
        </p:nvGrpSpPr>
        <p:grpSpPr>
          <a:xfrm>
            <a:off x="609600" y="3581400"/>
            <a:ext cx="7561263" cy="2305050"/>
            <a:chOff x="609600" y="3581400"/>
            <a:chExt cx="7561263" cy="230505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81400"/>
              <a:ext cx="7561263" cy="2305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6242649" y="5535283"/>
              <a:ext cx="609600" cy="2487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947140" y="5535283"/>
              <a:ext cx="977660" cy="25807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52677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 &gt; Confirmation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73</a:t>
            </a:fld>
            <a:endParaRPr lang="en-US"/>
          </a:p>
        </p:txBody>
      </p:sp>
      <p:sp>
        <p:nvSpPr>
          <p:cNvPr id="6" name="Content Placeholder 7"/>
          <p:cNvSpPr txBox="1">
            <a:spLocks/>
          </p:cNvSpPr>
          <p:nvPr/>
        </p:nvSpPr>
        <p:spPr>
          <a:xfrm>
            <a:off x="381000" y="1219200"/>
            <a:ext cx="8153400" cy="1371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The Confirmation Page displays after the results of the PE Tool have been accepted. An important field on this page is the confirmation number.  This number will be displayed on all PE forms as well as the accompanying KanCare application when it’s filed through the </a:t>
            </a:r>
            <a:r>
              <a:rPr lang="en-US" sz="1800" dirty="0" smtClean="0"/>
              <a:t>MCSSP</a:t>
            </a:r>
            <a:r>
              <a:rPr lang="en-US" sz="2000" dirty="0"/>
              <a:t>. </a:t>
            </a:r>
            <a:endParaRPr lang="en-US" sz="2000" dirty="0">
              <a:solidFill>
                <a:srgbClr val="FF0000"/>
              </a:solidFill>
            </a:endParaRPr>
          </a:p>
        </p:txBody>
      </p:sp>
      <p:grpSp>
        <p:nvGrpSpPr>
          <p:cNvPr id="2" name="Group 1"/>
          <p:cNvGrpSpPr/>
          <p:nvPr/>
        </p:nvGrpSpPr>
        <p:grpSpPr>
          <a:xfrm>
            <a:off x="747533" y="2725947"/>
            <a:ext cx="7589837" cy="3419475"/>
            <a:chOff x="747533" y="2725947"/>
            <a:chExt cx="7589837" cy="3419475"/>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33" y="2725947"/>
              <a:ext cx="7589837" cy="3419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2743200" y="3564147"/>
              <a:ext cx="609600" cy="2487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88513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 &gt; Confirmation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74</a:t>
            </a:fld>
            <a:endParaRPr lang="en-US"/>
          </a:p>
        </p:txBody>
      </p:sp>
      <p:sp>
        <p:nvSpPr>
          <p:cNvPr id="6" name="Content Placeholder 7"/>
          <p:cNvSpPr txBox="1">
            <a:spLocks/>
          </p:cNvSpPr>
          <p:nvPr/>
        </p:nvSpPr>
        <p:spPr>
          <a:xfrm>
            <a:off x="559075" y="1371600"/>
            <a:ext cx="7540083" cy="609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In addition to the child’s name, result, and reason/type the Confirmation page allows staff to print the:</a:t>
            </a:r>
          </a:p>
          <a:p>
            <a:pPr marL="0" indent="0">
              <a:buNone/>
            </a:pPr>
            <a:endParaRPr lang="en-US" sz="2000" dirty="0" smtClean="0">
              <a:solidFill>
                <a:srgbClr val="FF0000"/>
              </a:solidFill>
            </a:endParaRPr>
          </a:p>
        </p:txBody>
      </p:sp>
      <p:graphicFrame>
        <p:nvGraphicFramePr>
          <p:cNvPr id="2" name="Diagram 1"/>
          <p:cNvGraphicFramePr/>
          <p:nvPr>
            <p:extLst>
              <p:ext uri="{D42A27DB-BD31-4B8C-83A1-F6EECF244321}">
                <p14:modId xmlns:p14="http://schemas.microsoft.com/office/powerpoint/2010/main" val="3649927799"/>
              </p:ext>
            </p:extLst>
          </p:nvPr>
        </p:nvGraphicFramePr>
        <p:xfrm>
          <a:off x="1066800" y="2667000"/>
          <a:ext cx="60960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55088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 &gt; Confirmation Page &gt; Notices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75</a:t>
            </a:fld>
            <a:endParaRPr lang="en-US"/>
          </a:p>
        </p:txBody>
      </p:sp>
      <p:sp>
        <p:nvSpPr>
          <p:cNvPr id="6" name="Content Placeholder 7"/>
          <p:cNvSpPr txBox="1">
            <a:spLocks/>
          </p:cNvSpPr>
          <p:nvPr/>
        </p:nvSpPr>
        <p:spPr>
          <a:xfrm>
            <a:off x="457200" y="1143000"/>
            <a:ext cx="7848600" cy="914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Remember that when a PE Tool is completed, a consumer should always be given a copy the approval or denial notice.  </a:t>
            </a:r>
          </a:p>
          <a:p>
            <a:pPr marL="0" indent="0">
              <a:buNone/>
            </a:pPr>
            <a:endParaRPr lang="en-US" sz="2000" dirty="0" smtClean="0">
              <a:solidFill>
                <a:srgbClr val="FF0000"/>
              </a:solidFill>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70857"/>
            <a:ext cx="3178620" cy="411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399" y="1970857"/>
            <a:ext cx="3170615" cy="411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576965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 &gt; Confirmation Page &gt; Release Form</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76</a:t>
            </a:fld>
            <a:endParaRPr lang="en-US"/>
          </a:p>
        </p:txBody>
      </p:sp>
      <p:sp>
        <p:nvSpPr>
          <p:cNvPr id="6" name="Content Placeholder 7"/>
          <p:cNvSpPr txBox="1">
            <a:spLocks/>
          </p:cNvSpPr>
          <p:nvPr/>
        </p:nvSpPr>
        <p:spPr>
          <a:xfrm>
            <a:off x="392502" y="1066800"/>
            <a:ext cx="8382000" cy="838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Continue to use the Release Form in the PE Tool when a consumer wants QE Staff to communicate with the KanCare Clearinghouse about her application.  This too must be faxed to the KanCare Clearinghouse.      </a:t>
            </a:r>
            <a:endParaRPr lang="en-US" sz="1800" dirty="0">
              <a:solidFill>
                <a:srgbClr val="FF0000"/>
              </a:solidFill>
            </a:endParaRPr>
          </a:p>
          <a:p>
            <a:pPr marL="0" indent="0">
              <a:buNone/>
            </a:pPr>
            <a:endParaRPr lang="en-US" sz="2000" dirty="0" smtClean="0"/>
          </a:p>
          <a:p>
            <a:pPr marL="0" indent="0">
              <a:buNone/>
            </a:pPr>
            <a:endParaRPr lang="en-US" sz="2000" dirty="0" smtClean="0">
              <a:solidFill>
                <a:srgbClr val="FF0000"/>
              </a:solidFill>
            </a:endParaRPr>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3341338" cy="411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037272"/>
            <a:ext cx="3272873" cy="411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155821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 &gt; Confirmation Page &gt; Navigation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77</a:t>
            </a:fld>
            <a:endParaRPr lang="en-US"/>
          </a:p>
        </p:txBody>
      </p:sp>
      <p:sp>
        <p:nvSpPr>
          <p:cNvPr id="6" name="Content Placeholder 7"/>
          <p:cNvSpPr txBox="1">
            <a:spLocks/>
          </p:cNvSpPr>
          <p:nvPr/>
        </p:nvSpPr>
        <p:spPr>
          <a:xfrm>
            <a:off x="152400" y="1143000"/>
            <a:ext cx="8915400" cy="2438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Once the PE CH determination process is complete, staff may choose to complete a KanCare Application for the Child and/or Household.  Information from the PE CH Tool will auto-populate to the Self-Service Portal KanCare application.  </a:t>
            </a:r>
          </a:p>
          <a:p>
            <a:pPr marL="0" indent="0">
              <a:buNone/>
            </a:pPr>
            <a:endParaRPr lang="en-US" sz="1800" dirty="0" smtClean="0"/>
          </a:p>
          <a:p>
            <a:pPr marL="0" indent="0">
              <a:buNone/>
            </a:pPr>
            <a:r>
              <a:rPr lang="en-US" sz="1800" dirty="0" smtClean="0"/>
              <a:t>Although it’s possible to access the PE PW Tool from this page, the PE PW &gt; PE CH flow should be followed when completing multiple Tools for a single household.</a:t>
            </a:r>
          </a:p>
          <a:p>
            <a:pPr marL="0" indent="0">
              <a:buNone/>
            </a:pPr>
            <a:endParaRPr lang="en-US" sz="1800" dirty="0" smtClean="0"/>
          </a:p>
          <a:p>
            <a:pPr marL="0" indent="0">
              <a:buNone/>
            </a:pPr>
            <a:r>
              <a:rPr lang="en-US" sz="1800" dirty="0" smtClean="0"/>
              <a:t>Staff can also click </a:t>
            </a:r>
            <a:r>
              <a:rPr lang="en-US" sz="1800" dirty="0"/>
              <a:t>the KanCare log </a:t>
            </a:r>
            <a:r>
              <a:rPr lang="en-US" sz="1800" dirty="0" smtClean="0"/>
              <a:t>to return </a:t>
            </a:r>
            <a:r>
              <a:rPr lang="en-US" sz="1800" dirty="0"/>
              <a:t>to the Overview </a:t>
            </a:r>
            <a:r>
              <a:rPr lang="en-US" sz="1800" dirty="0" smtClean="0"/>
              <a:t>page.  </a:t>
            </a:r>
          </a:p>
          <a:p>
            <a:pPr marL="0" indent="0">
              <a:buNone/>
            </a:pPr>
            <a:endParaRPr lang="en-US" sz="2000" dirty="0" smtClean="0">
              <a:solidFill>
                <a:srgbClr val="FF0000"/>
              </a:solidFill>
            </a:endParaRPr>
          </a:p>
        </p:txBody>
      </p:sp>
      <p:grpSp>
        <p:nvGrpSpPr>
          <p:cNvPr id="2" name="Group 1"/>
          <p:cNvGrpSpPr/>
          <p:nvPr/>
        </p:nvGrpSpPr>
        <p:grpSpPr>
          <a:xfrm>
            <a:off x="1600200" y="3733800"/>
            <a:ext cx="5486400" cy="2471801"/>
            <a:chOff x="1600200" y="3733800"/>
            <a:chExt cx="5486400" cy="2471801"/>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733800"/>
              <a:ext cx="5486400" cy="24718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ounded Rectangle 8"/>
            <p:cNvSpPr/>
            <p:nvPr/>
          </p:nvSpPr>
          <p:spPr>
            <a:xfrm>
              <a:off x="3276600" y="5866681"/>
              <a:ext cx="1447800" cy="2487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088866" y="5842958"/>
              <a:ext cx="1447800" cy="2487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41625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Summary </a:t>
            </a:r>
            <a:endParaRPr lang="en-US" sz="1600" dirty="0"/>
          </a:p>
        </p:txBody>
      </p:sp>
      <p:sp>
        <p:nvSpPr>
          <p:cNvPr id="3" name="Content Placeholder 2"/>
          <p:cNvSpPr>
            <a:spLocks noGrp="1"/>
          </p:cNvSpPr>
          <p:nvPr>
            <p:ph idx="1"/>
          </p:nvPr>
        </p:nvSpPr>
        <p:spPr>
          <a:xfrm>
            <a:off x="457200" y="1676400"/>
            <a:ext cx="5410200" cy="3581400"/>
          </a:xfrm>
        </p:spPr>
        <p:txBody>
          <a:bodyPr>
            <a:normAutofit/>
          </a:bodyPr>
          <a:lstStyle/>
          <a:p>
            <a:pPr marL="0" indent="0">
              <a:buNone/>
            </a:pPr>
            <a:r>
              <a:rPr lang="en-US" sz="1800" dirty="0" smtClean="0"/>
              <a:t>In Lesson 4 information the following information regarding the PE CH Tool was discussed:</a:t>
            </a:r>
          </a:p>
          <a:p>
            <a:pPr marL="0" indent="0">
              <a:buNone/>
            </a:pPr>
            <a:endParaRPr lang="en-US" sz="1800" dirty="0" smtClean="0"/>
          </a:p>
          <a:p>
            <a:pPr lvl="1">
              <a:buFont typeface="Arial" pitchFamily="34" charset="0"/>
              <a:buChar char="•"/>
            </a:pPr>
            <a:r>
              <a:rPr lang="en-US" sz="1800" dirty="0" smtClean="0"/>
              <a:t>Tool Page Flow </a:t>
            </a:r>
          </a:p>
          <a:p>
            <a:pPr lvl="1">
              <a:buFont typeface="Arial" pitchFamily="34" charset="0"/>
              <a:buChar char="•"/>
            </a:pPr>
            <a:r>
              <a:rPr lang="en-US" sz="1800" dirty="0" smtClean="0"/>
              <a:t>Tool Pages</a:t>
            </a:r>
          </a:p>
          <a:p>
            <a:pPr lvl="1">
              <a:buFont typeface="Arial" pitchFamily="34" charset="0"/>
              <a:buChar char="•"/>
            </a:pPr>
            <a:r>
              <a:rPr lang="en-US" sz="1800" dirty="0" smtClean="0"/>
              <a:t>Page Requirements</a:t>
            </a:r>
          </a:p>
          <a:p>
            <a:pPr lvl="1">
              <a:buFont typeface="Arial" pitchFamily="34" charset="0"/>
              <a:buChar char="•"/>
            </a:pPr>
            <a:r>
              <a:rPr lang="en-US" sz="1800" dirty="0" smtClean="0"/>
              <a:t>Navigation from the Tool</a:t>
            </a:r>
          </a:p>
          <a:p>
            <a:pPr lvl="1">
              <a:buFont typeface="Arial" pitchFamily="34" charset="0"/>
              <a:buChar char="•"/>
            </a:pPr>
            <a:endParaRPr lang="en-US" sz="1800" dirty="0" smtClean="0"/>
          </a:p>
          <a:p>
            <a:pPr marL="0" indent="0">
              <a:buNone/>
            </a:pPr>
            <a:r>
              <a:rPr lang="en-US" sz="1800" dirty="0" smtClean="0"/>
              <a:t>Completing a KanCare application in the Medical Consumer Self-Service Portal (MCSSP) will be discussed next.  </a:t>
            </a:r>
          </a:p>
        </p:txBody>
      </p:sp>
      <p:sp>
        <p:nvSpPr>
          <p:cNvPr id="4" name="Slide Number Placeholder 3"/>
          <p:cNvSpPr>
            <a:spLocks noGrp="1"/>
          </p:cNvSpPr>
          <p:nvPr>
            <p:ph type="sldNum" sz="quarter" idx="12"/>
          </p:nvPr>
        </p:nvSpPr>
        <p:spPr/>
        <p:txBody>
          <a:bodyPr/>
          <a:lstStyle/>
          <a:p>
            <a:fld id="{908B7E1D-52E2-4F04-9DFE-B1650792F521}" type="slidenum">
              <a:rPr lang="en-US" smtClean="0"/>
              <a:pPr/>
              <a:t>78</a:t>
            </a:fld>
            <a:endParaRPr lang="en-US"/>
          </a:p>
        </p:txBody>
      </p:sp>
    </p:spTree>
    <p:extLst>
      <p:ext uri="{BB962C8B-B14F-4D97-AF65-F5344CB8AC3E}">
        <p14:creationId xmlns:p14="http://schemas.microsoft.com/office/powerpoint/2010/main" val="39706428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Tool ILT: PW and CH</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609600" y="1752600"/>
            <a:ext cx="7162800" cy="3429001"/>
          </a:xfrm>
        </p:spPr>
        <p:txBody>
          <a:bodyPr>
            <a:normAutofit/>
          </a:bodyPr>
          <a:lstStyle/>
          <a:p>
            <a:r>
              <a:rPr lang="en-US" sz="2400" dirty="0" smtClean="0"/>
              <a:t>Lesson 1: Overview</a:t>
            </a:r>
          </a:p>
          <a:p>
            <a:r>
              <a:rPr lang="en-US" sz="2400" dirty="0" smtClean="0"/>
              <a:t>Lesson 2:  PE Tool Basics</a:t>
            </a:r>
          </a:p>
          <a:p>
            <a:r>
              <a:rPr lang="en-US" sz="2400" dirty="0" smtClean="0"/>
              <a:t>Lesson 3:  PE PW</a:t>
            </a:r>
          </a:p>
          <a:p>
            <a:r>
              <a:rPr lang="en-US" sz="2400" dirty="0" smtClean="0"/>
              <a:t>Lesson 4:  PE CH</a:t>
            </a:r>
          </a:p>
          <a:p>
            <a:r>
              <a:rPr lang="en-US" sz="2400" b="1" dirty="0" smtClean="0"/>
              <a:t>Lesson 5:  MCSSP</a:t>
            </a:r>
          </a:p>
          <a:p>
            <a:r>
              <a:rPr lang="en-US" sz="2400" dirty="0" smtClean="0"/>
              <a:t>Lesson 6:  Administrative Features</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79</a:t>
            </a:fld>
            <a:endParaRPr lang="en-US" dirty="0"/>
          </a:p>
        </p:txBody>
      </p:sp>
    </p:spTree>
    <p:extLst>
      <p:ext uri="{BB962C8B-B14F-4D97-AF65-F5344CB8AC3E}">
        <p14:creationId xmlns:p14="http://schemas.microsoft.com/office/powerpoint/2010/main" val="2034265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Overview &gt; Summary </a:t>
            </a:r>
            <a:endParaRPr lang="en-US" sz="1600" dirty="0"/>
          </a:p>
        </p:txBody>
      </p:sp>
      <p:sp>
        <p:nvSpPr>
          <p:cNvPr id="3" name="Content Placeholder 2"/>
          <p:cNvSpPr>
            <a:spLocks noGrp="1"/>
          </p:cNvSpPr>
          <p:nvPr>
            <p:ph idx="1"/>
          </p:nvPr>
        </p:nvSpPr>
        <p:spPr>
          <a:xfrm>
            <a:off x="685800" y="1676400"/>
            <a:ext cx="4876800" cy="3352800"/>
          </a:xfrm>
        </p:spPr>
        <p:txBody>
          <a:bodyPr>
            <a:normAutofit/>
          </a:bodyPr>
          <a:lstStyle/>
          <a:p>
            <a:pPr marL="0" indent="0">
              <a:buNone/>
            </a:pPr>
            <a:r>
              <a:rPr lang="en-US" sz="1800" dirty="0" smtClean="0"/>
              <a:t>That completes Lesson 1. This Overview lesson discussed the:</a:t>
            </a:r>
          </a:p>
          <a:p>
            <a:pPr marL="0" indent="0">
              <a:buNone/>
            </a:pPr>
            <a:endParaRPr lang="en-US" sz="1800" dirty="0" smtClean="0"/>
          </a:p>
          <a:p>
            <a:pPr lvl="1">
              <a:buFont typeface="Arial" pitchFamily="34" charset="0"/>
              <a:buChar char="•"/>
            </a:pPr>
            <a:r>
              <a:rPr lang="en-US" sz="1800" dirty="0" smtClean="0"/>
              <a:t>Definition of PE</a:t>
            </a:r>
          </a:p>
          <a:p>
            <a:pPr lvl="1">
              <a:buFont typeface="Arial" pitchFamily="34" charset="0"/>
              <a:buChar char="•"/>
            </a:pPr>
            <a:r>
              <a:rPr lang="en-US" sz="1800" dirty="0" smtClean="0"/>
              <a:t>Goals of PE</a:t>
            </a:r>
          </a:p>
          <a:p>
            <a:pPr lvl="1">
              <a:buFont typeface="Arial" pitchFamily="34" charset="0"/>
              <a:buChar char="•"/>
            </a:pPr>
            <a:r>
              <a:rPr lang="en-US" sz="1800" dirty="0" smtClean="0"/>
              <a:t>Phase 1 PE Tool</a:t>
            </a:r>
          </a:p>
          <a:p>
            <a:pPr lvl="1">
              <a:buFont typeface="Arial" pitchFamily="34" charset="0"/>
              <a:buChar char="•"/>
            </a:pPr>
            <a:r>
              <a:rPr lang="en-US" sz="1800" dirty="0" smtClean="0"/>
              <a:t>Phase 2 PE Tool </a:t>
            </a:r>
          </a:p>
          <a:p>
            <a:pPr marL="457200" lvl="1" indent="0">
              <a:buNone/>
            </a:pPr>
            <a:endParaRPr lang="en-US" sz="1800" dirty="0"/>
          </a:p>
          <a:p>
            <a:pPr marL="0" indent="0">
              <a:buNone/>
            </a:pPr>
            <a:r>
              <a:rPr lang="en-US" sz="1800" dirty="0" smtClean="0"/>
              <a:t>We will review PE Tool Basics next.</a:t>
            </a:r>
          </a:p>
        </p:txBody>
      </p:sp>
      <p:sp>
        <p:nvSpPr>
          <p:cNvPr id="4" name="Slide Number Placeholder 3"/>
          <p:cNvSpPr>
            <a:spLocks noGrp="1"/>
          </p:cNvSpPr>
          <p:nvPr>
            <p:ph type="sldNum" sz="quarter" idx="12"/>
          </p:nvPr>
        </p:nvSpPr>
        <p:spPr/>
        <p:txBody>
          <a:bodyPr/>
          <a:lstStyle/>
          <a:p>
            <a:fld id="{908B7E1D-52E2-4F04-9DFE-B1650792F521}" type="slidenum">
              <a:rPr lang="en-US" smtClean="0"/>
              <a:pPr/>
              <a:t>8</a:t>
            </a:fld>
            <a:endParaRPr lang="en-US"/>
          </a:p>
        </p:txBody>
      </p:sp>
    </p:spTree>
    <p:extLst>
      <p:ext uri="{BB962C8B-B14F-4D97-AF65-F5344CB8AC3E}">
        <p14:creationId xmlns:p14="http://schemas.microsoft.com/office/powerpoint/2010/main" val="9272149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MCSSP</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80</a:t>
            </a:fld>
            <a:endParaRPr lang="en-US"/>
          </a:p>
        </p:txBody>
      </p:sp>
      <p:sp>
        <p:nvSpPr>
          <p:cNvPr id="6" name="Content Placeholder 7"/>
          <p:cNvSpPr txBox="1">
            <a:spLocks/>
          </p:cNvSpPr>
          <p:nvPr/>
        </p:nvSpPr>
        <p:spPr>
          <a:xfrm>
            <a:off x="495816" y="1219200"/>
            <a:ext cx="8038584" cy="1295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Once the PE Tool determination has been accepted and the Confirmation page displays, you will have the option to navigate to the Medical Consumer Self-Service Portal (MCSSP) to help the consumer complete the KanCare application. </a:t>
            </a:r>
          </a:p>
          <a:p>
            <a:pPr marL="0" indent="0">
              <a:buNone/>
            </a:pPr>
            <a:r>
              <a:rPr lang="en-US" sz="2000" dirty="0" smtClean="0"/>
              <a:t> </a:t>
            </a:r>
            <a:endParaRPr lang="en-US" sz="2000" dirty="0" smtClean="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05974"/>
            <a:ext cx="6400800" cy="35506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078265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&gt; MCSSP Links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81</a:t>
            </a:fld>
            <a:endParaRPr lang="en-US"/>
          </a:p>
        </p:txBody>
      </p:sp>
      <p:sp>
        <p:nvSpPr>
          <p:cNvPr id="6" name="Content Placeholder 7"/>
          <p:cNvSpPr txBox="1">
            <a:spLocks/>
          </p:cNvSpPr>
          <p:nvPr/>
        </p:nvSpPr>
        <p:spPr>
          <a:xfrm>
            <a:off x="2286000" y="4724400"/>
            <a:ext cx="4190999" cy="685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p:txBody>
      </p:sp>
      <p:sp>
        <p:nvSpPr>
          <p:cNvPr id="8" name="Content Placeholder 7"/>
          <p:cNvSpPr txBox="1">
            <a:spLocks/>
          </p:cNvSpPr>
          <p:nvPr/>
        </p:nvSpPr>
        <p:spPr>
          <a:xfrm>
            <a:off x="228600" y="1143000"/>
            <a:ext cx="8686800" cy="685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An overview of the different sections of the MCSSP is listed below. </a:t>
            </a:r>
            <a:endParaRPr lang="en-US" sz="2400" dirty="0" smtClean="0"/>
          </a:p>
        </p:txBody>
      </p:sp>
      <p:graphicFrame>
        <p:nvGraphicFramePr>
          <p:cNvPr id="7" name="Diagram 6"/>
          <p:cNvGraphicFramePr/>
          <p:nvPr>
            <p:extLst>
              <p:ext uri="{D42A27DB-BD31-4B8C-83A1-F6EECF244321}">
                <p14:modId xmlns:p14="http://schemas.microsoft.com/office/powerpoint/2010/main" val="556994773"/>
              </p:ext>
            </p:extLst>
          </p:nvPr>
        </p:nvGraphicFramePr>
        <p:xfrm>
          <a:off x="838200" y="2133600"/>
          <a:ext cx="7391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76809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MCSSP &gt; Benefits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82</a:t>
            </a:fld>
            <a:endParaRPr lang="en-US"/>
          </a:p>
        </p:txBody>
      </p:sp>
      <p:sp>
        <p:nvSpPr>
          <p:cNvPr id="6" name="Content Placeholder 7"/>
          <p:cNvSpPr txBox="1">
            <a:spLocks/>
          </p:cNvSpPr>
          <p:nvPr/>
        </p:nvSpPr>
        <p:spPr>
          <a:xfrm>
            <a:off x="1600200" y="1676400"/>
            <a:ext cx="5257800" cy="3124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There are several benefits to applying through the MCSSP.  When the MCSSP is used immediately following the PE Tool determination: </a:t>
            </a:r>
          </a:p>
          <a:p>
            <a:r>
              <a:rPr lang="en-US" sz="1800" dirty="0" smtClean="0"/>
              <a:t>Information from the Tool, such as Names, Dates of Birth, and Social Security Numbers, auto-populates the MCSSP application. </a:t>
            </a:r>
          </a:p>
          <a:p>
            <a:r>
              <a:rPr lang="en-US" sz="1800" dirty="0"/>
              <a:t>The MCSSP’s Confirmation Number matches that of the PE Tool, thereby linking them together.  </a:t>
            </a:r>
          </a:p>
          <a:p>
            <a:pPr marL="0" indent="0">
              <a:buNone/>
            </a:pPr>
            <a:endParaRPr lang="en-US" sz="2000" dirty="0" smtClean="0"/>
          </a:p>
          <a:p>
            <a:pPr marL="0" indent="0">
              <a:buNone/>
            </a:pPr>
            <a:endParaRPr lang="en-US" sz="2000" dirty="0" smtClean="0"/>
          </a:p>
          <a:p>
            <a:pPr marL="0" indent="0">
              <a:buNone/>
            </a:pPr>
            <a:endParaRPr lang="en-US" sz="2000" dirty="0" smtClean="0">
              <a:solidFill>
                <a:srgbClr val="FF0000"/>
              </a:solidFill>
            </a:endParaRPr>
          </a:p>
        </p:txBody>
      </p:sp>
    </p:spTree>
    <p:extLst>
      <p:ext uri="{BB962C8B-B14F-4D97-AF65-F5344CB8AC3E}">
        <p14:creationId xmlns:p14="http://schemas.microsoft.com/office/powerpoint/2010/main" val="26218017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MCSSP &gt; Sign Up Page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83</a:t>
            </a:fld>
            <a:endParaRPr lang="en-US"/>
          </a:p>
        </p:txBody>
      </p:sp>
      <p:sp>
        <p:nvSpPr>
          <p:cNvPr id="6" name="Content Placeholder 7"/>
          <p:cNvSpPr txBox="1">
            <a:spLocks/>
          </p:cNvSpPr>
          <p:nvPr/>
        </p:nvSpPr>
        <p:spPr>
          <a:xfrm>
            <a:off x="531759" y="1219200"/>
            <a:ext cx="7540083" cy="990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In order to complete an application through the MCSSP, the consumer must sign up. A consumer must have an email account, so it will be necessary to help them set one up in some situations.  </a:t>
            </a:r>
          </a:p>
          <a:p>
            <a:pPr marL="0" indent="0">
              <a:buNone/>
            </a:pPr>
            <a:endParaRPr lang="en-US" sz="2000" dirty="0">
              <a:solidFill>
                <a:srgbClr val="FF0000"/>
              </a:solidFill>
            </a:endParaRPr>
          </a:p>
          <a:p>
            <a:pPr marL="0" indent="0">
              <a:buNone/>
            </a:pPr>
            <a:endParaRPr lang="en-US" sz="2000" dirty="0" smtClean="0">
              <a:solidFill>
                <a:srgbClr val="FF0000"/>
              </a:solidFill>
            </a:endParaRPr>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72" y="2648880"/>
            <a:ext cx="5303520" cy="35341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6378371" y="2987941"/>
            <a:ext cx="1981200" cy="2612366"/>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following information is needed to set up an account in the MCSSP:</a:t>
            </a:r>
          </a:p>
          <a:p>
            <a:pPr marL="171450" indent="-171450">
              <a:buFont typeface="Arial" panose="020B0604020202020204" pitchFamily="34" charset="0"/>
              <a:buChar char="•"/>
            </a:pPr>
            <a:r>
              <a:rPr lang="en-US" sz="1200" dirty="0" smtClean="0">
                <a:solidFill>
                  <a:schemeClr val="bg1"/>
                </a:solidFill>
              </a:rPr>
              <a:t>User Name</a:t>
            </a:r>
          </a:p>
          <a:p>
            <a:pPr marL="171450" indent="-171450">
              <a:buFont typeface="Arial" panose="020B0604020202020204" pitchFamily="34" charset="0"/>
              <a:buChar char="•"/>
            </a:pPr>
            <a:r>
              <a:rPr lang="en-US" sz="1200" dirty="0" smtClean="0">
                <a:solidFill>
                  <a:schemeClr val="bg1"/>
                </a:solidFill>
              </a:rPr>
              <a:t>Password</a:t>
            </a:r>
          </a:p>
          <a:p>
            <a:pPr marL="171450" indent="-171450">
              <a:buFont typeface="Arial" panose="020B0604020202020204" pitchFamily="34" charset="0"/>
              <a:buChar char="•"/>
            </a:pPr>
            <a:r>
              <a:rPr lang="en-US" sz="1200" dirty="0" smtClean="0">
                <a:solidFill>
                  <a:schemeClr val="bg1"/>
                </a:solidFill>
              </a:rPr>
              <a:t>Confirm Password</a:t>
            </a:r>
          </a:p>
          <a:p>
            <a:pPr marL="171450" indent="-171450">
              <a:buFont typeface="Arial" panose="020B0604020202020204" pitchFamily="34" charset="0"/>
              <a:buChar char="•"/>
            </a:pPr>
            <a:r>
              <a:rPr lang="en-US" sz="1200" dirty="0" smtClean="0">
                <a:solidFill>
                  <a:schemeClr val="bg1"/>
                </a:solidFill>
              </a:rPr>
              <a:t>1</a:t>
            </a:r>
            <a:r>
              <a:rPr lang="en-US" sz="1200" baseline="30000" dirty="0" smtClean="0">
                <a:solidFill>
                  <a:schemeClr val="bg1"/>
                </a:solidFill>
              </a:rPr>
              <a:t>st</a:t>
            </a:r>
            <a:r>
              <a:rPr lang="en-US" sz="1200" dirty="0" smtClean="0">
                <a:solidFill>
                  <a:schemeClr val="bg1"/>
                </a:solidFill>
              </a:rPr>
              <a:t> Secret Question and Answer</a:t>
            </a:r>
          </a:p>
          <a:p>
            <a:pPr marL="171450" indent="-171450">
              <a:buFont typeface="Arial" panose="020B0604020202020204" pitchFamily="34" charset="0"/>
              <a:buChar char="•"/>
            </a:pPr>
            <a:r>
              <a:rPr lang="en-US" sz="1200" dirty="0" smtClean="0">
                <a:solidFill>
                  <a:schemeClr val="bg1"/>
                </a:solidFill>
              </a:rPr>
              <a:t>2</a:t>
            </a:r>
            <a:r>
              <a:rPr lang="en-US" sz="1200" baseline="30000" dirty="0" smtClean="0">
                <a:solidFill>
                  <a:schemeClr val="bg1"/>
                </a:solidFill>
              </a:rPr>
              <a:t>nd</a:t>
            </a:r>
            <a:r>
              <a:rPr lang="en-US" sz="1200" dirty="0" smtClean="0">
                <a:solidFill>
                  <a:schemeClr val="bg1"/>
                </a:solidFill>
              </a:rPr>
              <a:t> Secret Question and Answer</a:t>
            </a:r>
          </a:p>
          <a:p>
            <a:endParaRPr lang="en-US" sz="1200" dirty="0">
              <a:solidFill>
                <a:schemeClr val="bg1"/>
              </a:solidFill>
            </a:endParaRPr>
          </a:p>
        </p:txBody>
      </p:sp>
    </p:spTree>
    <p:extLst>
      <p:ext uri="{BB962C8B-B14F-4D97-AF65-F5344CB8AC3E}">
        <p14:creationId xmlns:p14="http://schemas.microsoft.com/office/powerpoint/2010/main" val="7918721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MCSSP &gt; Sign Up Page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84</a:t>
            </a:fld>
            <a:endParaRPr lang="en-US"/>
          </a:p>
        </p:txBody>
      </p:sp>
      <p:sp>
        <p:nvSpPr>
          <p:cNvPr id="6" name="Content Placeholder 7"/>
          <p:cNvSpPr txBox="1">
            <a:spLocks/>
          </p:cNvSpPr>
          <p:nvPr/>
        </p:nvSpPr>
        <p:spPr>
          <a:xfrm>
            <a:off x="301925" y="2057400"/>
            <a:ext cx="2971800" cy="3039374"/>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MCSSP User Name can’t contain any special characters (# &amp; * &lt; % &gt;). </a:t>
            </a:r>
          </a:p>
          <a:p>
            <a:pPr marL="0" indent="0">
              <a:buNone/>
            </a:pPr>
            <a:r>
              <a:rPr lang="en-US" sz="1800" dirty="0" smtClean="0"/>
              <a:t>The Password must be:</a:t>
            </a:r>
          </a:p>
          <a:p>
            <a:r>
              <a:rPr lang="en-US" sz="1800" dirty="0" smtClean="0"/>
              <a:t>8 characters</a:t>
            </a:r>
          </a:p>
          <a:p>
            <a:r>
              <a:rPr lang="en-US" sz="1800" dirty="0" smtClean="0"/>
              <a:t>Contain 1 special number or special character   </a:t>
            </a:r>
          </a:p>
          <a:p>
            <a:pPr marL="0" indent="0">
              <a:buNone/>
            </a:pPr>
            <a:endParaRPr lang="en-US" sz="2000" dirty="0">
              <a:solidFill>
                <a:srgbClr val="FF0000"/>
              </a:solidFill>
            </a:endParaRPr>
          </a:p>
          <a:p>
            <a:pPr marL="0" indent="0">
              <a:buNone/>
            </a:pPr>
            <a:endParaRPr lang="en-US" sz="2000" dirty="0" smtClean="0">
              <a:solidFill>
                <a:srgbClr val="FF0000"/>
              </a:solidFill>
            </a:endParaRP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891" y="2057400"/>
            <a:ext cx="4754880" cy="31665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810013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MCSSP &gt; Sign Up Page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85</a:t>
            </a:fld>
            <a:endParaRPr lang="en-US"/>
          </a:p>
        </p:txBody>
      </p:sp>
      <p:sp>
        <p:nvSpPr>
          <p:cNvPr id="6" name="Content Placeholder 7"/>
          <p:cNvSpPr txBox="1">
            <a:spLocks/>
          </p:cNvSpPr>
          <p:nvPr/>
        </p:nvSpPr>
        <p:spPr>
          <a:xfrm>
            <a:off x="531759" y="1524000"/>
            <a:ext cx="7540083" cy="1447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 message will display when a new MCSSP account has been set up successfully.  After this, you can assist the consumer through the MCSSP KanCare application.   </a:t>
            </a:r>
          </a:p>
          <a:p>
            <a:pPr marL="0" indent="0">
              <a:buNone/>
            </a:pPr>
            <a:endParaRPr lang="en-US" sz="2000" dirty="0">
              <a:solidFill>
                <a:srgbClr val="FF0000"/>
              </a:solidFill>
            </a:endParaRPr>
          </a:p>
          <a:p>
            <a:pPr marL="0" indent="0">
              <a:buNone/>
            </a:pPr>
            <a:endParaRPr lang="en-US" sz="2000" dirty="0" smtClean="0">
              <a:solidFill>
                <a:srgbClr val="FF0000"/>
              </a:solidFill>
            </a:endParaRP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98" y="2667000"/>
            <a:ext cx="7570787" cy="1266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531759" y="4419600"/>
            <a:ext cx="7540083" cy="923330"/>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Click the Open CSSP button to return to the MCSSP Homepage.  The consumer will need to enter their User Name and Password to open the MCSSP.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79849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MCSSP &gt; Sign Up Page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86</a:t>
            </a:fld>
            <a:endParaRPr lang="en-US"/>
          </a:p>
        </p:txBody>
      </p:sp>
      <p:sp>
        <p:nvSpPr>
          <p:cNvPr id="6" name="Content Placeholder 7"/>
          <p:cNvSpPr txBox="1">
            <a:spLocks/>
          </p:cNvSpPr>
          <p:nvPr/>
        </p:nvSpPr>
        <p:spPr>
          <a:xfrm>
            <a:off x="377304" y="1345721"/>
            <a:ext cx="2445792" cy="4419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An Overview page displays first.  This page explains how the consumer’s information will be used as well as what information will be needed in order to determine their eligibility for KanCare.</a:t>
            </a:r>
          </a:p>
          <a:p>
            <a:pPr marL="0" indent="0">
              <a:buNone/>
            </a:pPr>
            <a:endParaRPr lang="en-US" sz="1800" dirty="0"/>
          </a:p>
          <a:p>
            <a:pPr marL="0" indent="0">
              <a:buNone/>
            </a:pPr>
            <a:r>
              <a:rPr lang="en-US" sz="1800" dirty="0" smtClean="0"/>
              <a:t>The Information Links Menu to the left can be accessed at anytime.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24000"/>
            <a:ext cx="4937760" cy="43616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76853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MCSSP &gt; Instructions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87</a:t>
            </a:fld>
            <a:endParaRPr lang="en-US"/>
          </a:p>
        </p:txBody>
      </p:sp>
      <p:sp>
        <p:nvSpPr>
          <p:cNvPr id="6" name="Content Placeholder 7"/>
          <p:cNvSpPr txBox="1">
            <a:spLocks/>
          </p:cNvSpPr>
          <p:nvPr/>
        </p:nvSpPr>
        <p:spPr>
          <a:xfrm>
            <a:off x="228599" y="1066800"/>
            <a:ext cx="8686799" cy="1143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following page explains how to navigate throughout the MCSSP.  The chevrons located at the top of the page indicate the topics of each section of the MCSSP.  Beneath this is a progress bar that displays how much of the MCSSP application the consumer has completed.  </a:t>
            </a:r>
          </a:p>
        </p:txBody>
      </p:sp>
      <p:grpSp>
        <p:nvGrpSpPr>
          <p:cNvPr id="7" name="Group 6"/>
          <p:cNvGrpSpPr/>
          <p:nvPr/>
        </p:nvGrpSpPr>
        <p:grpSpPr>
          <a:xfrm>
            <a:off x="3048000" y="2286000"/>
            <a:ext cx="3931920" cy="4010763"/>
            <a:chOff x="3048000" y="2286000"/>
            <a:chExt cx="3931920" cy="4010763"/>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0"/>
              <a:ext cx="3931920" cy="40107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3048000" y="2514600"/>
              <a:ext cx="36576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723900" y="3105835"/>
            <a:ext cx="1752600" cy="2031325"/>
          </a:xfrm>
          <a:prstGeom prst="rect">
            <a:avLst/>
          </a:prstGeom>
        </p:spPr>
        <p:txBody>
          <a:bodyPr wrap="square">
            <a:spAutoFit/>
          </a:bodyPr>
          <a:lstStyle/>
          <a:p>
            <a:r>
              <a:rPr lang="en-US" dirty="0">
                <a:latin typeface="Arial" panose="020B0604020202020204" pitchFamily="34" charset="0"/>
                <a:cs typeface="Arial" panose="020B0604020202020204" pitchFamily="34" charset="0"/>
              </a:rPr>
              <a:t>We’ll walk through one section of the application to get a feel for how it functions.</a:t>
            </a:r>
          </a:p>
        </p:txBody>
      </p:sp>
    </p:spTree>
    <p:extLst>
      <p:ext uri="{BB962C8B-B14F-4D97-AF65-F5344CB8AC3E}">
        <p14:creationId xmlns:p14="http://schemas.microsoft.com/office/powerpoint/2010/main" val="9664071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MCSSP &gt; Primary Applicant Information Page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88</a:t>
            </a:fld>
            <a:endParaRPr lang="en-US"/>
          </a:p>
        </p:txBody>
      </p:sp>
      <p:sp>
        <p:nvSpPr>
          <p:cNvPr id="6" name="Content Placeholder 7"/>
          <p:cNvSpPr txBox="1">
            <a:spLocks/>
          </p:cNvSpPr>
          <p:nvPr/>
        </p:nvSpPr>
        <p:spPr>
          <a:xfrm>
            <a:off x="228600" y="1299713"/>
            <a:ext cx="2971801" cy="1219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Like the PE Tools, the first page of the MCSSP is Primary Applicant Information. </a:t>
            </a:r>
          </a:p>
        </p:txBody>
      </p:sp>
      <p:grpSp>
        <p:nvGrpSpPr>
          <p:cNvPr id="2" name="Group 1"/>
          <p:cNvGrpSpPr/>
          <p:nvPr/>
        </p:nvGrpSpPr>
        <p:grpSpPr>
          <a:xfrm>
            <a:off x="4191000" y="1295400"/>
            <a:ext cx="4114800" cy="4953000"/>
            <a:chOff x="4191000" y="1295400"/>
            <a:chExt cx="4114800" cy="495300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295400"/>
              <a:ext cx="4114800" cy="47852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6212457" y="5867400"/>
              <a:ext cx="990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096000" y="4495800"/>
              <a:ext cx="990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ounded Rectangle 10"/>
          <p:cNvSpPr/>
          <p:nvPr/>
        </p:nvSpPr>
        <p:spPr>
          <a:xfrm>
            <a:off x="2434087" y="4387970"/>
            <a:ext cx="1981200" cy="1295400"/>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Select the County Code from the dropdown menu in the Home and Mailing Address sections.  </a:t>
            </a:r>
          </a:p>
          <a:p>
            <a:endParaRPr lang="en-US" sz="1200" dirty="0">
              <a:solidFill>
                <a:schemeClr val="bg1"/>
              </a:solidFill>
            </a:endParaRPr>
          </a:p>
        </p:txBody>
      </p:sp>
      <p:sp>
        <p:nvSpPr>
          <p:cNvPr id="10" name="Rounded Rectangle 9"/>
          <p:cNvSpPr/>
          <p:nvPr/>
        </p:nvSpPr>
        <p:spPr>
          <a:xfrm>
            <a:off x="2514600" y="2438400"/>
            <a:ext cx="1905000" cy="1143000"/>
          </a:xfrm>
          <a:prstGeom prst="roundRect">
            <a:avLst/>
          </a:prstGeom>
          <a:solidFill>
            <a:srgbClr val="F1AD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Information the consumer entered when signing up for the MCSSP auto-populates on the Primary Applicant’s Information Page.  </a:t>
            </a:r>
            <a:endParaRPr lang="en-US" sz="1200" dirty="0">
              <a:solidFill>
                <a:schemeClr val="bg1"/>
              </a:solidFill>
            </a:endParaRPr>
          </a:p>
        </p:txBody>
      </p:sp>
    </p:spTree>
    <p:extLst>
      <p:ext uri="{BB962C8B-B14F-4D97-AF65-F5344CB8AC3E}">
        <p14:creationId xmlns:p14="http://schemas.microsoft.com/office/powerpoint/2010/main" val="17472222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467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MCSSP &gt; Tell Us More and Background Information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89</a:t>
            </a:fld>
            <a:endParaRPr lang="en-US"/>
          </a:p>
        </p:txBody>
      </p:sp>
      <p:sp>
        <p:nvSpPr>
          <p:cNvPr id="6" name="Content Placeholder 7"/>
          <p:cNvSpPr txBox="1">
            <a:spLocks/>
          </p:cNvSpPr>
          <p:nvPr/>
        </p:nvSpPr>
        <p:spPr>
          <a:xfrm>
            <a:off x="181155" y="1118669"/>
            <a:ext cx="8686800" cy="633931"/>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Tell Us More and Background Information pages will need to be completed for every member of the primary applicant’s household.  </a:t>
            </a:r>
          </a:p>
        </p:txBody>
      </p:sp>
      <p:sp>
        <p:nvSpPr>
          <p:cNvPr id="11" name="Rounded Rectangle 10"/>
          <p:cNvSpPr/>
          <p:nvPr/>
        </p:nvSpPr>
        <p:spPr>
          <a:xfrm>
            <a:off x="609600" y="2895600"/>
            <a:ext cx="1981200" cy="2171700"/>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Information needed in this section includes: </a:t>
            </a:r>
          </a:p>
          <a:p>
            <a:pPr marL="171450" indent="-171450">
              <a:buFont typeface="Arial" panose="020B0604020202020204" pitchFamily="34" charset="0"/>
              <a:buChar char="•"/>
            </a:pPr>
            <a:r>
              <a:rPr lang="en-US" sz="1200" dirty="0" smtClean="0">
                <a:solidFill>
                  <a:schemeClr val="bg1"/>
                </a:solidFill>
              </a:rPr>
              <a:t>Applying for Self</a:t>
            </a:r>
          </a:p>
          <a:p>
            <a:pPr marL="171450" indent="-171450">
              <a:buFont typeface="Arial" panose="020B0604020202020204" pitchFamily="34" charset="0"/>
              <a:buChar char="•"/>
            </a:pPr>
            <a:r>
              <a:rPr lang="en-US" sz="1200" dirty="0" smtClean="0">
                <a:solidFill>
                  <a:schemeClr val="bg1"/>
                </a:solidFill>
              </a:rPr>
              <a:t>SSN</a:t>
            </a:r>
          </a:p>
          <a:p>
            <a:pPr marL="171450" indent="-171450">
              <a:buFont typeface="Arial" panose="020B0604020202020204" pitchFamily="34" charset="0"/>
              <a:buChar char="•"/>
            </a:pPr>
            <a:r>
              <a:rPr lang="en-US" sz="1200" dirty="0" smtClean="0">
                <a:solidFill>
                  <a:schemeClr val="bg1"/>
                </a:solidFill>
              </a:rPr>
              <a:t>Alias Names</a:t>
            </a:r>
          </a:p>
          <a:p>
            <a:pPr marL="171450" indent="-171450">
              <a:buFont typeface="Arial" panose="020B0604020202020204" pitchFamily="34" charset="0"/>
              <a:buChar char="•"/>
            </a:pPr>
            <a:r>
              <a:rPr lang="en-US" sz="1200" dirty="0" smtClean="0">
                <a:solidFill>
                  <a:schemeClr val="bg1"/>
                </a:solidFill>
              </a:rPr>
              <a:t>Language Spoken </a:t>
            </a:r>
          </a:p>
          <a:p>
            <a:pPr marL="171450" indent="-171450">
              <a:buFont typeface="Arial" panose="020B0604020202020204" pitchFamily="34" charset="0"/>
              <a:buChar char="•"/>
            </a:pPr>
            <a:r>
              <a:rPr lang="en-US" sz="1200" dirty="0" smtClean="0">
                <a:solidFill>
                  <a:schemeClr val="bg1"/>
                </a:solidFill>
              </a:rPr>
              <a:t>Language Read</a:t>
            </a:r>
          </a:p>
          <a:p>
            <a:pPr marL="171450" indent="-171450">
              <a:buFont typeface="Arial" panose="020B0604020202020204" pitchFamily="34" charset="0"/>
              <a:buChar char="•"/>
            </a:pPr>
            <a:r>
              <a:rPr lang="en-US" sz="1200" dirty="0" smtClean="0">
                <a:solidFill>
                  <a:schemeClr val="bg1"/>
                </a:solidFill>
              </a:rPr>
              <a:t>Other Communication Needs</a:t>
            </a:r>
          </a:p>
          <a:p>
            <a:endParaRPr lang="en-US" sz="1200" dirty="0">
              <a:solidFill>
                <a:schemeClr val="bg1"/>
              </a:solidFill>
            </a:endParaRPr>
          </a:p>
        </p:txBody>
      </p:sp>
      <p:sp>
        <p:nvSpPr>
          <p:cNvPr id="12" name="Rounded Rectangle 11"/>
          <p:cNvSpPr/>
          <p:nvPr/>
        </p:nvSpPr>
        <p:spPr>
          <a:xfrm>
            <a:off x="5334000" y="3429000"/>
            <a:ext cx="990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247" y="1715653"/>
            <a:ext cx="4389120" cy="22801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3438066" y="2971800"/>
            <a:ext cx="609600"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0813" y="4038600"/>
            <a:ext cx="4420167" cy="228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06360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Tool ILT: PW and CH</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1143000" y="1752600"/>
            <a:ext cx="5791200" cy="3429001"/>
          </a:xfrm>
        </p:spPr>
        <p:txBody>
          <a:bodyPr>
            <a:normAutofit/>
          </a:bodyPr>
          <a:lstStyle/>
          <a:p>
            <a:r>
              <a:rPr lang="en-US" sz="2400" dirty="0" smtClean="0"/>
              <a:t>Lesson 1: Overview</a:t>
            </a:r>
          </a:p>
          <a:p>
            <a:r>
              <a:rPr lang="en-US" sz="2400" b="1" dirty="0" smtClean="0"/>
              <a:t>Lesson 2:  PE Tool Basics</a:t>
            </a:r>
          </a:p>
          <a:p>
            <a:r>
              <a:rPr lang="en-US" sz="2400" dirty="0" smtClean="0"/>
              <a:t>Lesson 3:  PE PW</a:t>
            </a:r>
          </a:p>
          <a:p>
            <a:r>
              <a:rPr lang="en-US" sz="2400" dirty="0" smtClean="0"/>
              <a:t>Lesson 4:  PE CH</a:t>
            </a:r>
          </a:p>
          <a:p>
            <a:r>
              <a:rPr lang="en-US" sz="2400" dirty="0" smtClean="0"/>
              <a:t>Lesson 5:  MCSSP</a:t>
            </a:r>
          </a:p>
          <a:p>
            <a:r>
              <a:rPr lang="en-US" sz="2400" dirty="0" smtClean="0"/>
              <a:t>Lesson 6:  Administrative Features</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9</a:t>
            </a:fld>
            <a:endParaRPr lang="en-US" dirty="0"/>
          </a:p>
        </p:txBody>
      </p:sp>
    </p:spTree>
    <p:extLst>
      <p:ext uri="{BB962C8B-B14F-4D97-AF65-F5344CB8AC3E}">
        <p14:creationId xmlns:p14="http://schemas.microsoft.com/office/powerpoint/2010/main" val="31347247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6248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MCSSP &gt; Start Application Summary</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90</a:t>
            </a:fld>
            <a:endParaRPr lang="en-US"/>
          </a:p>
        </p:txBody>
      </p:sp>
      <p:sp>
        <p:nvSpPr>
          <p:cNvPr id="6" name="Content Placeholder 7"/>
          <p:cNvSpPr txBox="1">
            <a:spLocks/>
          </p:cNvSpPr>
          <p:nvPr/>
        </p:nvSpPr>
        <p:spPr>
          <a:xfrm>
            <a:off x="152400" y="1219200"/>
            <a:ext cx="2514598" cy="4983354"/>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After all the pages of a section have been completed, a Summary page will display.  Check all of the data entered to ensure it’s correct.  If information is missing or needs to be corrected, click the Edit button in the appropriate section.  When all of the information on the Summary screen is correct, click Save and Continue to proceed with the application. </a:t>
            </a:r>
          </a:p>
        </p:txBody>
      </p:sp>
      <p:grpSp>
        <p:nvGrpSpPr>
          <p:cNvPr id="2" name="Group 1"/>
          <p:cNvGrpSpPr/>
          <p:nvPr/>
        </p:nvGrpSpPr>
        <p:grpSpPr>
          <a:xfrm>
            <a:off x="2834640" y="1295400"/>
            <a:ext cx="5863660" cy="4983354"/>
            <a:chOff x="2834640" y="1295400"/>
            <a:chExt cx="5863660" cy="4983354"/>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640" y="1295400"/>
              <a:ext cx="5852160" cy="49833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8045570" y="4267200"/>
              <a:ext cx="609600"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008189" y="5377132"/>
              <a:ext cx="609600"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663131" y="5969479"/>
              <a:ext cx="1035169"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28090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295400" y="609600"/>
            <a:ext cx="7772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MCSSP &gt; Progressing Through the Application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91</a:t>
            </a:fld>
            <a:endParaRPr lang="en-US"/>
          </a:p>
        </p:txBody>
      </p:sp>
      <p:sp>
        <p:nvSpPr>
          <p:cNvPr id="6" name="Content Placeholder 7"/>
          <p:cNvSpPr txBox="1">
            <a:spLocks/>
          </p:cNvSpPr>
          <p:nvPr/>
        </p:nvSpPr>
        <p:spPr>
          <a:xfrm>
            <a:off x="152400" y="1219200"/>
            <a:ext cx="8763000" cy="1524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Adding information about all of the people living in the primary applicant’s home follows.  Once all persons have been added, the application will progress through each section. Answer all questions that apply to the household.  At any point in the process, the Save and Exit button can be used allowing the consumer to complete and submit the application at a later time.</a:t>
            </a:r>
          </a:p>
        </p:txBody>
      </p:sp>
      <p:grpSp>
        <p:nvGrpSpPr>
          <p:cNvPr id="2" name="Group 1"/>
          <p:cNvGrpSpPr/>
          <p:nvPr/>
        </p:nvGrpSpPr>
        <p:grpSpPr>
          <a:xfrm>
            <a:off x="716280" y="2891127"/>
            <a:ext cx="7132320" cy="3018845"/>
            <a:chOff x="716280" y="2891127"/>
            <a:chExt cx="7132320" cy="3018845"/>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 y="2891127"/>
              <a:ext cx="7132320" cy="30188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6648091" y="5569788"/>
              <a:ext cx="1141562"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70626" y="5575540"/>
              <a:ext cx="981973"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515818" y="4994694"/>
              <a:ext cx="1273835"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797930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MCSSP &gt; Summary </a:t>
            </a:r>
            <a:endParaRPr lang="en-US" sz="1600" dirty="0"/>
          </a:p>
        </p:txBody>
      </p:sp>
      <p:sp>
        <p:nvSpPr>
          <p:cNvPr id="3" name="Content Placeholder 2"/>
          <p:cNvSpPr>
            <a:spLocks noGrp="1"/>
          </p:cNvSpPr>
          <p:nvPr>
            <p:ph idx="1"/>
          </p:nvPr>
        </p:nvSpPr>
        <p:spPr>
          <a:xfrm>
            <a:off x="609600" y="1676400"/>
            <a:ext cx="5105400" cy="4419600"/>
          </a:xfrm>
        </p:spPr>
        <p:txBody>
          <a:bodyPr>
            <a:normAutofit/>
          </a:bodyPr>
          <a:lstStyle/>
          <a:p>
            <a:pPr marL="0" indent="0">
              <a:buNone/>
            </a:pPr>
            <a:r>
              <a:rPr lang="en-US" sz="2000" dirty="0" smtClean="0"/>
              <a:t>Lesson 5 presented information concerning the MCSSP KanCare application including the:</a:t>
            </a:r>
          </a:p>
          <a:p>
            <a:pPr marL="0" indent="0">
              <a:buNone/>
            </a:pPr>
            <a:endParaRPr lang="en-US" sz="2000" dirty="0" smtClean="0"/>
          </a:p>
          <a:p>
            <a:pPr lvl="1">
              <a:buFont typeface="Arial" pitchFamily="34" charset="0"/>
              <a:buChar char="•"/>
            </a:pPr>
            <a:r>
              <a:rPr lang="en-US" sz="2000" dirty="0" smtClean="0"/>
              <a:t>Benefits </a:t>
            </a:r>
          </a:p>
          <a:p>
            <a:pPr lvl="1">
              <a:buFont typeface="Arial" pitchFamily="34" charset="0"/>
              <a:buChar char="•"/>
            </a:pPr>
            <a:r>
              <a:rPr lang="en-US" sz="2000" dirty="0" smtClean="0"/>
              <a:t>Sign Up Process</a:t>
            </a:r>
          </a:p>
          <a:p>
            <a:pPr lvl="1">
              <a:buFont typeface="Arial" pitchFamily="34" charset="0"/>
              <a:buChar char="•"/>
            </a:pPr>
            <a:r>
              <a:rPr lang="en-US" sz="2000" dirty="0" smtClean="0"/>
              <a:t>Navigation</a:t>
            </a:r>
          </a:p>
          <a:p>
            <a:pPr marL="457200" lvl="1" indent="0">
              <a:buNone/>
            </a:pPr>
            <a:endParaRPr lang="en-US" sz="2000" dirty="0" smtClean="0"/>
          </a:p>
          <a:p>
            <a:pPr marL="0" indent="0">
              <a:buNone/>
            </a:pPr>
            <a:r>
              <a:rPr lang="en-US" sz="2000" dirty="0" smtClean="0"/>
              <a:t>Administrative Features of the PE Tool will be discussed in our last lesson.  </a:t>
            </a:r>
          </a:p>
        </p:txBody>
      </p:sp>
      <p:sp>
        <p:nvSpPr>
          <p:cNvPr id="4" name="Slide Number Placeholder 3"/>
          <p:cNvSpPr>
            <a:spLocks noGrp="1"/>
          </p:cNvSpPr>
          <p:nvPr>
            <p:ph type="sldNum" sz="quarter" idx="12"/>
          </p:nvPr>
        </p:nvSpPr>
        <p:spPr/>
        <p:txBody>
          <a:bodyPr/>
          <a:lstStyle/>
          <a:p>
            <a:fld id="{908B7E1D-52E2-4F04-9DFE-B1650792F521}" type="slidenum">
              <a:rPr lang="en-US" smtClean="0"/>
              <a:pPr/>
              <a:t>92</a:t>
            </a:fld>
            <a:endParaRPr lang="en-US"/>
          </a:p>
        </p:txBody>
      </p:sp>
    </p:spTree>
    <p:extLst>
      <p:ext uri="{BB962C8B-B14F-4D97-AF65-F5344CB8AC3E}">
        <p14:creationId xmlns:p14="http://schemas.microsoft.com/office/powerpoint/2010/main" val="35586742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Tool ILT: PW and CH</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752600"/>
            <a:ext cx="7315200" cy="3429001"/>
          </a:xfrm>
        </p:spPr>
        <p:txBody>
          <a:bodyPr>
            <a:normAutofit/>
          </a:bodyPr>
          <a:lstStyle/>
          <a:p>
            <a:r>
              <a:rPr lang="en-US" sz="2400" dirty="0" smtClean="0"/>
              <a:t>Lesson 1: Overview</a:t>
            </a:r>
          </a:p>
          <a:p>
            <a:r>
              <a:rPr lang="en-US" sz="2400" dirty="0" smtClean="0"/>
              <a:t>Lesson 2:  PE Tool Basics</a:t>
            </a:r>
          </a:p>
          <a:p>
            <a:r>
              <a:rPr lang="en-US" sz="2400" dirty="0" smtClean="0"/>
              <a:t>Lesson 3:  PE PW</a:t>
            </a:r>
          </a:p>
          <a:p>
            <a:r>
              <a:rPr lang="en-US" sz="2400" dirty="0" smtClean="0"/>
              <a:t>Lesson 4:  PE CH</a:t>
            </a:r>
          </a:p>
          <a:p>
            <a:r>
              <a:rPr lang="en-US" sz="2400" dirty="0" smtClean="0"/>
              <a:t>Lesson 5:  MCSSP</a:t>
            </a:r>
          </a:p>
          <a:p>
            <a:r>
              <a:rPr lang="en-US" sz="2400" b="1" dirty="0" smtClean="0"/>
              <a:t>Lesson 6:  Administrative Features</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93</a:t>
            </a:fld>
            <a:endParaRPr lang="en-US" dirty="0"/>
          </a:p>
        </p:txBody>
      </p:sp>
    </p:spTree>
    <p:extLst>
      <p:ext uri="{BB962C8B-B14F-4D97-AF65-F5344CB8AC3E}">
        <p14:creationId xmlns:p14="http://schemas.microsoft.com/office/powerpoint/2010/main" val="367838456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6: Administrative Features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94</a:t>
            </a:fld>
            <a:endParaRPr lang="en-US"/>
          </a:p>
        </p:txBody>
      </p:sp>
      <p:sp>
        <p:nvSpPr>
          <p:cNvPr id="6" name="Content Placeholder 7"/>
          <p:cNvSpPr txBox="1">
            <a:spLocks/>
          </p:cNvSpPr>
          <p:nvPr/>
        </p:nvSpPr>
        <p:spPr>
          <a:xfrm>
            <a:off x="538948" y="1219200"/>
            <a:ext cx="7540083" cy="762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In addition to completing PE determinations the Tool has several administrative features which are important to know.  </a:t>
            </a:r>
          </a:p>
          <a:p>
            <a:pPr marL="0" indent="0">
              <a:buNone/>
            </a:pPr>
            <a:endParaRPr lang="en-US" sz="2000" dirty="0">
              <a:solidFill>
                <a:srgbClr val="FF0000"/>
              </a:solidFill>
            </a:endParaRPr>
          </a:p>
          <a:p>
            <a:pPr marL="0" indent="0">
              <a:buNone/>
            </a:pPr>
            <a:endParaRPr lang="en-US" sz="2000" dirty="0" smtClean="0">
              <a:solidFill>
                <a:srgbClr val="FF0000"/>
              </a:solidFill>
            </a:endParaRPr>
          </a:p>
        </p:txBody>
      </p:sp>
      <p:graphicFrame>
        <p:nvGraphicFramePr>
          <p:cNvPr id="2" name="Diagram 1"/>
          <p:cNvGraphicFramePr/>
          <p:nvPr>
            <p:extLst>
              <p:ext uri="{D42A27DB-BD31-4B8C-83A1-F6EECF244321}">
                <p14:modId xmlns:p14="http://schemas.microsoft.com/office/powerpoint/2010/main" val="1620454048"/>
              </p:ext>
            </p:extLst>
          </p:nvPr>
        </p:nvGraphicFramePr>
        <p:xfrm>
          <a:off x="1066800" y="1981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701442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6: Administrative Features &gt; Security Roles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95</a:t>
            </a:fld>
            <a:endParaRPr lang="en-US"/>
          </a:p>
        </p:txBody>
      </p:sp>
      <p:sp>
        <p:nvSpPr>
          <p:cNvPr id="6" name="Content Placeholder 7"/>
          <p:cNvSpPr txBox="1">
            <a:spLocks/>
          </p:cNvSpPr>
          <p:nvPr/>
        </p:nvSpPr>
        <p:spPr>
          <a:xfrm>
            <a:off x="990600" y="1219200"/>
            <a:ext cx="6781800" cy="457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There are 2 PE security roles for Qualified Entity staff.  </a:t>
            </a:r>
          </a:p>
          <a:p>
            <a:pPr marL="0" indent="0">
              <a:buNone/>
            </a:pPr>
            <a:endParaRPr lang="en-US" sz="2000" dirty="0" smtClean="0"/>
          </a:p>
          <a:p>
            <a:pPr marL="0" indent="0">
              <a:buNone/>
            </a:pPr>
            <a:endParaRPr lang="en-US" sz="2000" dirty="0">
              <a:solidFill>
                <a:srgbClr val="FF0000"/>
              </a:solidFill>
            </a:endParaRPr>
          </a:p>
          <a:p>
            <a:pPr marL="0" indent="0">
              <a:buNone/>
            </a:pPr>
            <a:endParaRPr lang="en-US" sz="2000" dirty="0" smtClean="0">
              <a:solidFill>
                <a:srgbClr val="FF0000"/>
              </a:solidFill>
            </a:endParaRPr>
          </a:p>
        </p:txBody>
      </p:sp>
      <p:graphicFrame>
        <p:nvGraphicFramePr>
          <p:cNvPr id="7" name="Diagram 6"/>
          <p:cNvGraphicFramePr/>
          <p:nvPr>
            <p:extLst>
              <p:ext uri="{D42A27DB-BD31-4B8C-83A1-F6EECF244321}">
                <p14:modId xmlns:p14="http://schemas.microsoft.com/office/powerpoint/2010/main" val="3478255130"/>
              </p:ext>
            </p:extLst>
          </p:nvPr>
        </p:nvGraphicFramePr>
        <p:xfrm>
          <a:off x="1260989" y="1905000"/>
          <a:ext cx="60960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20577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6: Administrative Features &gt; Security Roles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96</a:t>
            </a:fld>
            <a:endParaRPr lang="en-US"/>
          </a:p>
        </p:txBody>
      </p:sp>
      <p:sp>
        <p:nvSpPr>
          <p:cNvPr id="6" name="Content Placeholder 7"/>
          <p:cNvSpPr txBox="1">
            <a:spLocks/>
          </p:cNvSpPr>
          <p:nvPr/>
        </p:nvSpPr>
        <p:spPr>
          <a:xfrm>
            <a:off x="1219201" y="2286000"/>
            <a:ext cx="6172200" cy="1524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An additional security role of QE </a:t>
            </a:r>
            <a:r>
              <a:rPr lang="en-US" sz="2000" dirty="0" err="1" smtClean="0"/>
              <a:t>Superuser</a:t>
            </a:r>
            <a:r>
              <a:rPr lang="en-US" sz="2000" dirty="0" smtClean="0"/>
              <a:t> is assigned to Policy and Eligibility staff.  This role provides Policy and Eligibility staff with access to the PE Tools created by all Qualified Entities.   </a:t>
            </a:r>
          </a:p>
          <a:p>
            <a:pPr marL="0" indent="0">
              <a:buNone/>
            </a:pPr>
            <a:endParaRPr lang="en-US" sz="2000" dirty="0" smtClean="0"/>
          </a:p>
          <a:p>
            <a:pPr marL="0" indent="0">
              <a:buNone/>
            </a:pPr>
            <a:endParaRPr lang="en-US" sz="2000" dirty="0">
              <a:solidFill>
                <a:srgbClr val="FF0000"/>
              </a:solidFill>
            </a:endParaRPr>
          </a:p>
          <a:p>
            <a:pPr marL="0" indent="0">
              <a:buNone/>
            </a:pPr>
            <a:endParaRPr lang="en-US" sz="2000" dirty="0" smtClean="0">
              <a:solidFill>
                <a:srgbClr val="FF0000"/>
              </a:solidFill>
            </a:endParaRPr>
          </a:p>
        </p:txBody>
      </p:sp>
    </p:spTree>
    <p:extLst>
      <p:ext uri="{BB962C8B-B14F-4D97-AF65-F5344CB8AC3E}">
        <p14:creationId xmlns:p14="http://schemas.microsoft.com/office/powerpoint/2010/main" val="120824070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6: Administrative Features &gt; System Timeout</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97</a:t>
            </a:fld>
            <a:endParaRPr lang="en-US"/>
          </a:p>
        </p:txBody>
      </p:sp>
      <p:sp>
        <p:nvSpPr>
          <p:cNvPr id="6" name="Content Placeholder 7"/>
          <p:cNvSpPr txBox="1">
            <a:spLocks/>
          </p:cNvSpPr>
          <p:nvPr/>
        </p:nvSpPr>
        <p:spPr>
          <a:xfrm>
            <a:off x="204158" y="1295400"/>
            <a:ext cx="8610600" cy="1600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Another important feature to be aware of is System Timeout.  The PE Tool will automatically timeout a user when there’s been no activity for 25 minutes.  It will provide you with a warning message 5 minutes prior to timeout. Clicking the ‘Continue Working’ button will stop the timeout process.  If the button isn’t clicked, the timeout will occur, returning the user to the Log-in page.    </a:t>
            </a:r>
          </a:p>
          <a:p>
            <a:pPr marL="0" indent="0">
              <a:buNone/>
            </a:pPr>
            <a:endParaRPr lang="en-US" sz="2000" dirty="0" smtClean="0"/>
          </a:p>
          <a:p>
            <a:pPr marL="0" indent="0">
              <a:buNone/>
            </a:pPr>
            <a:endParaRPr lang="en-US" sz="2000" dirty="0">
              <a:solidFill>
                <a:srgbClr val="FF0000"/>
              </a:solidFill>
            </a:endParaRPr>
          </a:p>
          <a:p>
            <a:pPr marL="0" indent="0">
              <a:buNone/>
            </a:pPr>
            <a:endParaRPr lang="en-US" sz="2000" dirty="0" smtClean="0"/>
          </a:p>
          <a:p>
            <a:pPr marL="0" indent="0">
              <a:buNone/>
            </a:pPr>
            <a:endParaRPr lang="en-US" sz="2000" dirty="0">
              <a:solidFill>
                <a:srgbClr val="FF0000"/>
              </a:solidFill>
            </a:endParaRPr>
          </a:p>
          <a:p>
            <a:pPr marL="0" indent="0">
              <a:buNone/>
            </a:pPr>
            <a:endParaRPr lang="en-US" sz="2000" dirty="0" smtClean="0">
              <a:solidFill>
                <a:srgbClr val="FF0000"/>
              </a:solidFill>
            </a:endParaRPr>
          </a:p>
        </p:txBody>
      </p:sp>
      <p:grpSp>
        <p:nvGrpSpPr>
          <p:cNvPr id="10" name="Group 9"/>
          <p:cNvGrpSpPr/>
          <p:nvPr/>
        </p:nvGrpSpPr>
        <p:grpSpPr>
          <a:xfrm>
            <a:off x="2441993" y="3132825"/>
            <a:ext cx="4123427" cy="2931161"/>
            <a:chOff x="2441993" y="3132825"/>
            <a:chExt cx="4123427" cy="2931161"/>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401" r="34927" b="57870"/>
            <a:stretch/>
          </p:blipFill>
          <p:spPr bwMode="auto">
            <a:xfrm>
              <a:off x="2441993" y="3132825"/>
              <a:ext cx="4123427" cy="2931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129230" y="3450180"/>
              <a:ext cx="2743200" cy="2209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966602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6: Administrative Features &gt; System Timeout</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98</a:t>
            </a:fld>
            <a:endParaRPr lang="en-US"/>
          </a:p>
        </p:txBody>
      </p:sp>
      <p:sp>
        <p:nvSpPr>
          <p:cNvPr id="6" name="Content Placeholder 7"/>
          <p:cNvSpPr txBox="1">
            <a:spLocks/>
          </p:cNvSpPr>
          <p:nvPr/>
        </p:nvSpPr>
        <p:spPr>
          <a:xfrm>
            <a:off x="838200" y="2209800"/>
            <a:ext cx="7164631" cy="2362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The system will not automatically save the last page you accessed if new data was entered. However, any work completed on prior pages will be saved. Upon logging back in, the system will always bring you to the Presumptive Eligibility (PE) Overview page rather than where you left </a:t>
            </a:r>
            <a:r>
              <a:rPr lang="en-US" sz="2000" dirty="0" smtClean="0"/>
              <a:t>off.</a:t>
            </a:r>
          </a:p>
          <a:p>
            <a:pPr marL="0" indent="0">
              <a:buNone/>
            </a:pPr>
            <a:endParaRPr lang="en-US" sz="2000" dirty="0">
              <a:solidFill>
                <a:srgbClr val="FF0000"/>
              </a:solidFill>
            </a:endParaRPr>
          </a:p>
          <a:p>
            <a:pPr marL="0" indent="0">
              <a:buNone/>
            </a:pPr>
            <a:endParaRPr lang="en-US" sz="2000" dirty="0">
              <a:solidFill>
                <a:srgbClr val="FF0000"/>
              </a:solidFill>
            </a:endParaRPr>
          </a:p>
          <a:p>
            <a:pPr marL="0" indent="0">
              <a:buNone/>
            </a:pPr>
            <a:endParaRPr lang="en-US" sz="2000" dirty="0" smtClean="0"/>
          </a:p>
          <a:p>
            <a:pPr marL="0" indent="0">
              <a:buNone/>
            </a:pPr>
            <a:endParaRPr lang="en-US" sz="2000" dirty="0">
              <a:solidFill>
                <a:srgbClr val="FF0000"/>
              </a:solidFill>
            </a:endParaRPr>
          </a:p>
          <a:p>
            <a:pPr marL="0" indent="0">
              <a:buNone/>
            </a:pPr>
            <a:endParaRPr lang="en-US" sz="2000" dirty="0" smtClean="0">
              <a:solidFill>
                <a:srgbClr val="FF0000"/>
              </a:solidFill>
            </a:endParaRPr>
          </a:p>
        </p:txBody>
      </p:sp>
    </p:spTree>
    <p:extLst>
      <p:ext uri="{BB962C8B-B14F-4D97-AF65-F5344CB8AC3E}">
        <p14:creationId xmlns:p14="http://schemas.microsoft.com/office/powerpoint/2010/main" val="369927146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PW and CH</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6: Administrative Features &gt; My PE Applications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99</a:t>
            </a:fld>
            <a:endParaRPr lang="en-US"/>
          </a:p>
        </p:txBody>
      </p:sp>
      <p:sp>
        <p:nvSpPr>
          <p:cNvPr id="6" name="Content Placeholder 7"/>
          <p:cNvSpPr txBox="1">
            <a:spLocks/>
          </p:cNvSpPr>
          <p:nvPr/>
        </p:nvSpPr>
        <p:spPr>
          <a:xfrm>
            <a:off x="762000" y="1371600"/>
            <a:ext cx="7164631" cy="943155"/>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My PE Applications is a link that can be accessed once a user is logged into the Tool.  This feature allows a user to view all of the PE Tools they have worked on.  </a:t>
            </a:r>
          </a:p>
        </p:txBody>
      </p:sp>
      <p:grpSp>
        <p:nvGrpSpPr>
          <p:cNvPr id="8" name="Group 7"/>
          <p:cNvGrpSpPr/>
          <p:nvPr/>
        </p:nvGrpSpPr>
        <p:grpSpPr>
          <a:xfrm>
            <a:off x="609600" y="2770129"/>
            <a:ext cx="7863840" cy="3405197"/>
            <a:chOff x="609600" y="2770129"/>
            <a:chExt cx="7863840" cy="3405197"/>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70129"/>
              <a:ext cx="7863840" cy="34051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738996" y="4238168"/>
              <a:ext cx="1058174"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8227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EES">
      <a:dk1>
        <a:sysClr val="windowText" lastClr="000000"/>
      </a:dk1>
      <a:lt1>
        <a:sysClr val="window" lastClr="FFFFFF"/>
      </a:lt1>
      <a:dk2>
        <a:srgbClr val="002266"/>
      </a:dk2>
      <a:lt2>
        <a:srgbClr val="FFFFFF"/>
      </a:lt2>
      <a:accent1>
        <a:srgbClr val="B8CEFF"/>
      </a:accent1>
      <a:accent2>
        <a:srgbClr val="FF0000"/>
      </a:accent2>
      <a:accent3>
        <a:srgbClr val="4A7EBB"/>
      </a:accent3>
      <a:accent4>
        <a:srgbClr val="002569"/>
      </a:accent4>
      <a:accent5>
        <a:srgbClr val="F1AD02"/>
      </a:accent5>
      <a:accent6>
        <a:srgbClr val="00194D"/>
      </a:accent6>
      <a:hlink>
        <a:srgbClr val="002569"/>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65228B5867E142AAD4FAD89329406D" ma:contentTypeVersion="2" ma:contentTypeDescription="Create a new document." ma:contentTypeScope="" ma:versionID="2ac13020b1e0b4e274bf64483d34bd83">
  <xsd:schema xmlns:xsd="http://www.w3.org/2001/XMLSchema" xmlns:xs="http://www.w3.org/2001/XMLSchema" xmlns:p="http://schemas.microsoft.com/office/2006/metadata/properties" xmlns:ns2="http://schemas.microsoft.com/sharepoint/v3/fields" targetNamespace="http://schemas.microsoft.com/office/2006/metadata/properties" ma:root="true" ma:fieldsID="66a3ee767f26348ff65248085c503716"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574A44-641E-4BE0-BA59-73ABA7A36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D646DA-2C67-4501-BD98-458790918525}">
  <ds:schemaRefs>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terms/"/>
    <ds:schemaRef ds:uri="http://purl.org/dc/dcmitype/"/>
    <ds:schemaRef ds:uri="http://schemas.openxmlformats.org/package/2006/metadata/core-properties"/>
    <ds:schemaRef ds:uri="http://schemas.microsoft.com/sharepoint/v3/fields"/>
  </ds:schemaRefs>
</ds:datastoreItem>
</file>

<file path=customXml/itemProps3.xml><?xml version="1.0" encoding="utf-8"?>
<ds:datastoreItem xmlns:ds="http://schemas.openxmlformats.org/officeDocument/2006/customXml" ds:itemID="{1AA4E4E2-E7BC-4530-8EA2-DDDBE27233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11775</TotalTime>
  <Words>6944</Words>
  <Application>Microsoft Office PowerPoint</Application>
  <PresentationFormat>On-screen Show (4:3)</PresentationFormat>
  <Paragraphs>868</Paragraphs>
  <Slides>104</Slides>
  <Notes>104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104</vt:i4>
      </vt:variant>
    </vt:vector>
  </HeadingPairs>
  <TitlesOfParts>
    <vt:vector size="106" baseType="lpstr">
      <vt:lpstr>Office Theme</vt:lpstr>
      <vt:lpstr>Visio.Drawing.11</vt:lpstr>
      <vt:lpstr>Presumptive Eligibility Tool ILT </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lpstr>Presumptive Eligibility Tool ILT: PW and CH</vt:lpstr>
    </vt:vector>
  </TitlesOfParts>
  <Company>SRS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McVicker</dc:creator>
  <cp:lastModifiedBy>armiller</cp:lastModifiedBy>
  <cp:revision>625</cp:revision>
  <cp:lastPrinted>2013-09-11T13:25:10Z</cp:lastPrinted>
  <dcterms:created xsi:type="dcterms:W3CDTF">2013-04-09T18:46:34Z</dcterms:created>
  <dcterms:modified xsi:type="dcterms:W3CDTF">2015-07-02T17:25:08Z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0x0101008665228B5867E142AAD4FAD89329406D</vt:lpwstr>
  </property>
</Properties>
</file>